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3"/>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Arial Narrow"/>
      <p:regular r:id="rId43"/>
      <p:bold r:id="rId44"/>
      <p:italic r:id="rId45"/>
      <p:boldItalic r:id="rId46"/>
    </p:embeddedFont>
    <p:embeddedFont>
      <p:font typeface="Tahoma"/>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ArialNarrow-bold.fntdata"/><Relationship Id="rId21" Type="http://schemas.openxmlformats.org/officeDocument/2006/relationships/slide" Target="slides/slide16.xml"/><Relationship Id="rId43" Type="http://schemas.openxmlformats.org/officeDocument/2006/relationships/font" Target="fonts/ArialNarrow-regular.fntdata"/><Relationship Id="rId24" Type="http://schemas.openxmlformats.org/officeDocument/2006/relationships/slide" Target="slides/slide19.xml"/><Relationship Id="rId46" Type="http://schemas.openxmlformats.org/officeDocument/2006/relationships/font" Target="fonts/ArialNarrow-boldItalic.fntdata"/><Relationship Id="rId23" Type="http://schemas.openxmlformats.org/officeDocument/2006/relationships/slide" Target="slides/slide18.xml"/><Relationship Id="rId45" Type="http://schemas.openxmlformats.org/officeDocument/2006/relationships/font" Target="fonts/ArialNarrow-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Tahoma-bold.fntdata"/><Relationship Id="rId25" Type="http://schemas.openxmlformats.org/officeDocument/2006/relationships/slide" Target="slides/slide20.xml"/><Relationship Id="rId47" Type="http://schemas.openxmlformats.org/officeDocument/2006/relationships/font" Target="fonts/Tahoma-regular.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2492f6fcfc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32492f6fcfc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Vi ska berätta om Lygnerns vattenråd, vad vi gör och hur vi samarbetar samt om vad Rolfsåns avrinningsområde är.</a:t>
            </a:r>
            <a:endParaRPr/>
          </a:p>
        </p:txBody>
      </p:sp>
      <p:sp>
        <p:nvSpPr>
          <p:cNvPr id="142" name="Google Shape;142;g32492f6fcfc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2492f6fcfc_2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32492f6fcfc_2_1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32492f6fcfc_2_1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2492f6fcfc_2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32492f6fcfc_2_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32492f6fcfc_2_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2492f6fcfc_2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32492f6fcfc_2_1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1. Vattenråd finns i alla Sveriges huvudavrinningsområden, samt även för många kustområden. . Liknande arbete pågår i hela Europa. Arbetet har blivit en del av EU:s vattendirektiv.</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2. Detta direktiv pekar ut vattenfrågan som en av Europas viktigaste strategiska frågor.</a:t>
            </a:r>
            <a:endParaRPr/>
          </a:p>
          <a:p>
            <a:pPr indent="0" lvl="0" marL="0" rtl="0" algn="l">
              <a:spcBef>
                <a:spcPts val="0"/>
              </a:spcBef>
              <a:spcAft>
                <a:spcPts val="0"/>
              </a:spcAft>
              <a:buNone/>
            </a:pPr>
            <a:r>
              <a:rPr lang="sv"/>
              <a:t>Det säger att vattnet kräver gränsöverskridande samarbete eftersom det rör sig över nations-, läns- och kommungränser. Europa är därför indelat i vattenditrikt som följer naturliga vattendelare.</a:t>
            </a:r>
            <a:endParaRPr/>
          </a:p>
          <a:p>
            <a:pPr indent="0" lvl="0" marL="0" rtl="0" algn="l">
              <a:spcBef>
                <a:spcPts val="0"/>
              </a:spcBef>
              <a:spcAft>
                <a:spcPts val="0"/>
              </a:spcAft>
              <a:buNone/>
            </a:pPr>
            <a:r>
              <a:rPr lang="sv"/>
              <a:t>Det säger också att det behöver ges utrymme för lokalt deltagande för lokal kunskap, lokalt engagemang och samverkan.</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3. Sverige är indelat i fem vattendistrikt med fem vattenmyndigheter som arbetar med kartläggning, mål och åtgärdsprogram i en 6-årig cykel som man gör i EU:s övriga medlemsländer.</a:t>
            </a:r>
            <a:endParaRPr/>
          </a:p>
          <a:p>
            <a:pPr indent="0" lvl="0" marL="0" rtl="0" algn="l">
              <a:spcBef>
                <a:spcPts val="0"/>
              </a:spcBef>
              <a:spcAft>
                <a:spcPts val="0"/>
              </a:spcAft>
              <a:buNone/>
            </a:pPr>
            <a:r>
              <a:rPr lang="sv"/>
              <a:t>Åtgärdsprogrammet riktar sig till kommuner, länsstyrelser och statliga myndigheter. Målet är att nå goda förhållanden i alla vattenmiljöer och våra grundvatten idag och i framtiden.</a:t>
            </a:r>
            <a:endParaRPr/>
          </a:p>
          <a:p>
            <a:pPr indent="0" lvl="0" marL="0" rtl="0" algn="l">
              <a:spcBef>
                <a:spcPts val="0"/>
              </a:spcBef>
              <a:spcAft>
                <a:spcPts val="0"/>
              </a:spcAft>
              <a:buNone/>
            </a:pPr>
            <a:r>
              <a:t/>
            </a:r>
            <a:endParaRPr/>
          </a:p>
        </p:txBody>
      </p:sp>
      <p:sp>
        <p:nvSpPr>
          <p:cNvPr id="246" name="Google Shape;246;g32492f6fcfc_2_1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2492f6fcfc_2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32492f6fcfc_2_1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32492f6fcfc_2_1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2492f6fcfc_2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2492f6fcfc_2_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Dessutom gör vi gemensam upphandling av SRK</a:t>
            </a:r>
            <a:endParaRPr/>
          </a:p>
        </p:txBody>
      </p:sp>
      <p:sp>
        <p:nvSpPr>
          <p:cNvPr id="279" name="Google Shape;279;g32492f6fcfc_2_2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2492f6fcfc_2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2492f6fcfc_2_2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
              <a:t>(Se bild)</a:t>
            </a:r>
            <a:endParaRPr/>
          </a:p>
          <a:p>
            <a:pPr indent="0" lvl="0" marL="0" rtl="0" algn="l">
              <a:spcBef>
                <a:spcPts val="0"/>
              </a:spcBef>
              <a:spcAft>
                <a:spcPts val="0"/>
              </a:spcAft>
              <a:buNone/>
            </a:pPr>
            <a:r>
              <a:t/>
            </a:r>
            <a:endParaRPr/>
          </a:p>
        </p:txBody>
      </p:sp>
      <p:sp>
        <p:nvSpPr>
          <p:cNvPr id="290" name="Google Shape;290;g32492f6fcfc_2_2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2492f6fcfc_2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32492f6fcfc_2_2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Vad innebär det att sitta i ett vattenråd?</a:t>
            </a:r>
            <a:endParaRPr/>
          </a:p>
        </p:txBody>
      </p:sp>
      <p:sp>
        <p:nvSpPr>
          <p:cNvPr id="298" name="Google Shape;298;g32492f6fcfc_2_2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2492f6fcfc_2_1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32492f6fcfc_2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2492f6fcfc_2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32492f6fcfc_2_2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Åtgärder, planering av åtgärder och inventeringar för möjliga åtgärder har gjorts på många platser i avrinningsområdet.</a:t>
            </a:r>
            <a:endParaRPr/>
          </a:p>
        </p:txBody>
      </p:sp>
      <p:sp>
        <p:nvSpPr>
          <p:cNvPr id="327" name="Google Shape;327;g32492f6fcfc_2_2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2492f6fcfc_2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32492f6fcfc_2_2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32492f6fcfc_2_2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26815b1209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326815b1209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Vi ska berätta om Lygnerns vattenråd, vad vi gör och hur vi samarbetar samt om vad Rolfsåns avrinningsområde är.</a:t>
            </a:r>
            <a:endParaRPr/>
          </a:p>
        </p:txBody>
      </p:sp>
      <p:sp>
        <p:nvSpPr>
          <p:cNvPr id="157" name="Google Shape;157;g326815b1209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2492f6fcfc_2_2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32492f6fcfc_2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2492f6fcfc_2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32492f6fcfc_2_2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32492f6fcfc_2_2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2492f6fcfc_2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32492f6fcfc_2_3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F5496"/>
              </a:buClr>
              <a:buSzPts val="1200"/>
              <a:buFont typeface="Calibri"/>
              <a:buNone/>
            </a:pPr>
            <a:r>
              <a:rPr b="0" lang="sv">
                <a:solidFill>
                  <a:srgbClr val="2F5496"/>
                </a:solidFill>
              </a:rPr>
              <a:t>1. Följer varje år upp vattenkvaliteten</a:t>
            </a:r>
            <a:r>
              <a:rPr b="0" lang="sv"/>
              <a:t> </a:t>
            </a:r>
            <a:r>
              <a:rPr lang="sv"/>
              <a:t>i avrinningsområdet sedan 1972 (230 000 kr/år)</a:t>
            </a:r>
            <a:endParaRPr/>
          </a:p>
          <a:p>
            <a:pPr indent="0" lvl="0" marL="0" marR="0" rtl="0" algn="l">
              <a:lnSpc>
                <a:spcPct val="100000"/>
              </a:lnSpc>
              <a:spcBef>
                <a:spcPts val="0"/>
              </a:spcBef>
              <a:spcAft>
                <a:spcPts val="0"/>
              </a:spcAft>
              <a:buClr>
                <a:schemeClr val="dk1"/>
              </a:buClr>
              <a:buSzPts val="1200"/>
              <a:buFont typeface="Calibri"/>
              <a:buNone/>
            </a:pPr>
            <a:r>
              <a:rPr lang="sv"/>
              <a:t>Resultatet redovisas årligen i en rapport med kartor, diagram, tabeller och text.</a:t>
            </a:r>
            <a:endParaRPr/>
          </a:p>
          <a:p>
            <a:pPr indent="0" lvl="0" marL="0" marR="0" rtl="0" algn="l">
              <a:lnSpc>
                <a:spcPct val="100000"/>
              </a:lnSpc>
              <a:spcBef>
                <a:spcPts val="0"/>
              </a:spcBef>
              <a:spcAft>
                <a:spcPts val="0"/>
              </a:spcAft>
              <a:buClr>
                <a:schemeClr val="dk1"/>
              </a:buClr>
              <a:buSzPts val="1200"/>
              <a:buFont typeface="Calibri"/>
              <a:buNone/>
            </a:pPr>
            <a:r>
              <a:rPr lang="sv"/>
              <a:t>De långa tidsserierna gör att vi kan se trender och även om det händer något plötsligt.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sv"/>
              <a:t>2. Vattenrådet har även gjort specialundersökningar som att undersöka mängden miljögifter i fisk i Viaredssjön och Lygnern.</a:t>
            </a:r>
            <a:endParaRPr/>
          </a:p>
          <a:p>
            <a:pPr indent="0" lvl="0" marL="0" rtl="0" algn="l">
              <a:spcBef>
                <a:spcPts val="0"/>
              </a:spcBef>
              <a:spcAft>
                <a:spcPts val="0"/>
              </a:spcAft>
              <a:buNone/>
            </a:pPr>
            <a:r>
              <a:t/>
            </a:r>
            <a:endParaRPr/>
          </a:p>
        </p:txBody>
      </p:sp>
      <p:sp>
        <p:nvSpPr>
          <p:cNvPr id="419" name="Google Shape;419;g32492f6fcfc_2_3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2492f6fcfc_2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32492f6fcfc_2_3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32492f6fcfc_2_3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2492f6fcfc_2_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32492f6fcfc_2_3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32492f6fcfc_2_3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2492f6fcfc_2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32492f6fcfc_2_3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g32492f6fcfc_2_3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2492f6fcfc_2_3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32492f6fcfc_2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2492f6fcfc_2_3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2492f6fcfc_2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2492f6fcfc_2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32492f6fcfc_2_3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sv"/>
              <a:t>Det nya åtgärdsprogrammet som föreslagits av vattenmyndigheten har godkänts av regeringen och beslutats av vattendelegationen. </a:t>
            </a:r>
            <a:endParaRPr/>
          </a:p>
          <a:p>
            <a:pPr indent="0" lvl="0" marL="0" marR="0" rtl="0" algn="l">
              <a:lnSpc>
                <a:spcPct val="100000"/>
              </a:lnSpc>
              <a:spcBef>
                <a:spcPts val="0"/>
              </a:spcBef>
              <a:spcAft>
                <a:spcPts val="0"/>
              </a:spcAft>
              <a:buClr>
                <a:schemeClr val="dk1"/>
              </a:buClr>
              <a:buSzPts val="1200"/>
              <a:buFont typeface="Calibri"/>
              <a:buNone/>
            </a:pPr>
            <a:r>
              <a:rPr lang="sv"/>
              <a:t>Ett avsnitt riktar sig till kommunerna. </a:t>
            </a:r>
            <a:endParaRPr/>
          </a:p>
          <a:p>
            <a:pPr indent="0" lvl="0" marL="0" marR="0" rtl="0" algn="l">
              <a:lnSpc>
                <a:spcPct val="100000"/>
              </a:lnSpc>
              <a:spcBef>
                <a:spcPts val="0"/>
              </a:spcBef>
              <a:spcAft>
                <a:spcPts val="0"/>
              </a:spcAft>
              <a:buClr>
                <a:schemeClr val="dk1"/>
              </a:buClr>
              <a:buSzPts val="1200"/>
              <a:buFont typeface="Calibri"/>
              <a:buNone/>
            </a:pPr>
            <a:r>
              <a:rPr lang="sv"/>
              <a:t>Åtgärd 1 i detta avsnitt innebär att det behövs mer samarbete mellan kommuner och ett större helhetsperspektiv både inom kommunerna och med andra kommuner inom avrinningsområdet.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sv"/>
              <a:t>MUSA passar in här, kan innebära vinn-vinn</a:t>
            </a:r>
            <a:endParaRPr/>
          </a:p>
          <a:p>
            <a:pPr indent="0" lvl="0" marL="0" rtl="0" algn="l">
              <a:spcBef>
                <a:spcPts val="0"/>
              </a:spcBef>
              <a:spcAft>
                <a:spcPts val="0"/>
              </a:spcAft>
              <a:buNone/>
            </a:pPr>
            <a:r>
              <a:t/>
            </a:r>
            <a:endParaRPr/>
          </a:p>
        </p:txBody>
      </p:sp>
      <p:sp>
        <p:nvSpPr>
          <p:cNvPr id="495" name="Google Shape;495;g32492f6fcfc_2_3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2492f6fcfc_2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32492f6fcfc_2_3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32492f6fcfc_2_3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2492f6fcfc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32492f6fcfc_2_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Vatten finns överallt</a:t>
            </a:r>
            <a:endParaRPr/>
          </a:p>
          <a:p>
            <a:pPr indent="0" lvl="0" marL="0" rtl="0" algn="l">
              <a:spcBef>
                <a:spcPts val="0"/>
              </a:spcBef>
              <a:spcAft>
                <a:spcPts val="0"/>
              </a:spcAft>
              <a:buNone/>
            </a:pPr>
            <a:r>
              <a:rPr lang="sv"/>
              <a:t>Det är en förutsättning för allt levande</a:t>
            </a:r>
            <a:endParaRPr/>
          </a:p>
          <a:p>
            <a:pPr indent="0" lvl="0" marL="0" rtl="0" algn="l">
              <a:spcBef>
                <a:spcPts val="0"/>
              </a:spcBef>
              <a:spcAft>
                <a:spcPts val="0"/>
              </a:spcAft>
              <a:buNone/>
            </a:pPr>
            <a:r>
              <a:rPr lang="sv"/>
              <a:t>Solens strålar ger energi till jorden,</a:t>
            </a:r>
            <a:endParaRPr/>
          </a:p>
          <a:p>
            <a:pPr indent="0" lvl="0" marL="0" rtl="0" algn="l">
              <a:spcBef>
                <a:spcPts val="0"/>
              </a:spcBef>
              <a:spcAft>
                <a:spcPts val="0"/>
              </a:spcAft>
              <a:buNone/>
            </a:pPr>
            <a:r>
              <a:rPr lang="sv"/>
              <a:t>precis lagom så att vattnet kan finnas i flytande form</a:t>
            </a:r>
            <a:endParaRPr/>
          </a:p>
          <a:p>
            <a:pPr indent="0" lvl="0" marL="0" rtl="0" algn="l">
              <a:spcBef>
                <a:spcPts val="0"/>
              </a:spcBef>
              <a:spcAft>
                <a:spcPts val="0"/>
              </a:spcAft>
              <a:buNone/>
            </a:pPr>
            <a:r>
              <a:rPr lang="sv"/>
              <a:t>som är nödvändigt för de levande organismerna</a:t>
            </a:r>
            <a:endParaRPr/>
          </a:p>
        </p:txBody>
      </p:sp>
      <p:sp>
        <p:nvSpPr>
          <p:cNvPr id="171" name="Google Shape;171;g32492f6fcfc_2_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2492f6fcfc_2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32492f6fcfc_2_4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32492f6fcfc_2_4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2492f6fcf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2492f6fcf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2492f6fc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2492f6fc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2492f6fcf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2492f6fcf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2492f6fcf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2492f6fcf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2492f6fcf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2492f6fcf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2492f6fcfc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32492f6fcfc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32492f6fcfc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2492f6fcfc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32492f6fcfc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Vi ska berätta om Lygnerns vattenråd, vad vi gör och hur vi samarbetar samt om vad Rolfsåns avrinningsområde är.</a:t>
            </a:r>
            <a:endParaRPr/>
          </a:p>
        </p:txBody>
      </p:sp>
      <p:sp>
        <p:nvSpPr>
          <p:cNvPr id="572" name="Google Shape;572;g32492f6fcfc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2492f6fcfc_2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32492f6fcfc_2_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v"/>
              <a:t>Vatten är avkoppling</a:t>
            </a:r>
            <a:endParaRPr/>
          </a:p>
          <a:p>
            <a:pPr indent="0" lvl="0" marL="0" rtl="0" algn="l">
              <a:spcBef>
                <a:spcPts val="0"/>
              </a:spcBef>
              <a:spcAft>
                <a:spcPts val="0"/>
              </a:spcAft>
              <a:buNone/>
            </a:pPr>
            <a:r>
              <a:rPr lang="sv"/>
              <a:t>Vi dras till vatten</a:t>
            </a:r>
            <a:endParaRPr/>
          </a:p>
          <a:p>
            <a:pPr indent="0" lvl="0" marL="0" rtl="0" algn="l">
              <a:spcBef>
                <a:spcPts val="0"/>
              </a:spcBef>
              <a:spcAft>
                <a:spcPts val="0"/>
              </a:spcAft>
              <a:buNone/>
            </a:pPr>
            <a:r>
              <a:rPr lang="sv"/>
              <a:t>Det väcker nyfikenhet. Vad finns i bäcken? Vart kommer det från? Vart tar det vägen?</a:t>
            </a:r>
            <a:endParaRPr/>
          </a:p>
          <a:p>
            <a:pPr indent="0" lvl="0" marL="0" rtl="0" algn="l">
              <a:spcBef>
                <a:spcPts val="0"/>
              </a:spcBef>
              <a:spcAft>
                <a:spcPts val="0"/>
              </a:spcAft>
              <a:buNone/>
            </a:pPr>
            <a:r>
              <a:t/>
            </a:r>
            <a:endParaRPr/>
          </a:p>
          <a:p>
            <a:pPr indent="0" lvl="0" marL="0" rtl="0" algn="l">
              <a:spcBef>
                <a:spcPts val="0"/>
              </a:spcBef>
              <a:spcAft>
                <a:spcPts val="0"/>
              </a:spcAft>
              <a:buNone/>
            </a:pPr>
            <a:r>
              <a:rPr lang="sv"/>
              <a:t>Kanske beror det på vår historia där vi varit beroende av vatten under hundratusentals år </a:t>
            </a:r>
            <a:endParaRPr/>
          </a:p>
          <a:p>
            <a:pPr indent="0" lvl="0" marL="0" rtl="0" algn="l">
              <a:spcBef>
                <a:spcPts val="0"/>
              </a:spcBef>
              <a:spcAft>
                <a:spcPts val="0"/>
              </a:spcAft>
              <a:buNone/>
            </a:pPr>
            <a:r>
              <a:rPr lang="sv"/>
              <a:t>Här har vi kunnat dricka. I och runt vattnet har det funnits mat. Och vattnet har varit ett transportmedel för oss. Vattnet har inspirerat till myter och historier.</a:t>
            </a:r>
            <a:endParaRPr/>
          </a:p>
        </p:txBody>
      </p:sp>
      <p:sp>
        <p:nvSpPr>
          <p:cNvPr id="182" name="Google Shape;182;g32492f6fcfc_2_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2492f6fcfc_2_10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32492f6fcfc_2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2492f6fcfc_2_1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2492f6fcfc_2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2492f6fcfc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32492f6fcfc_2_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32492f6fcfc_2_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492f6fcfc_2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2492f6fcfc_2_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32492f6fcfc_2_1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2492f6fcfc_2_1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32492f6fcfc_2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bild"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innehåll"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68" name="Shape 68"/>
        <p:cNvGrpSpPr/>
        <p:nvPr/>
      </p:nvGrpSpPr>
      <p:grpSpPr>
        <a:xfrm>
          <a:off x="0" y="0"/>
          <a:ext cx="0" cy="0"/>
          <a:chOff x="0" y="0"/>
          <a:chExt cx="0" cy="0"/>
        </a:xfrm>
      </p:grpSpPr>
      <p:sp>
        <p:nvSpPr>
          <p:cNvPr id="69" name="Google Shape;69;p16"/>
          <p:cNvSpPr/>
          <p:nvPr/>
        </p:nvSpPr>
        <p:spPr>
          <a:xfrm>
            <a:off x="82575" y="75075"/>
            <a:ext cx="8994000" cy="4965900"/>
          </a:xfrm>
          <a:prstGeom prst="rect">
            <a:avLst/>
          </a:prstGeom>
          <a:solidFill>
            <a:schemeClr val="lt1"/>
          </a:solid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0" name="Google Shape;70;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73" name="Google Shape;73;p16"/>
          <p:cNvSpPr txBox="1"/>
          <p:nvPr/>
        </p:nvSpPr>
        <p:spPr>
          <a:xfrm>
            <a:off x="289925" y="0"/>
            <a:ext cx="44670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2300">
                <a:solidFill>
                  <a:srgbClr val="0B5394"/>
                </a:solidFill>
                <a:latin typeface="Calibri"/>
                <a:ea typeface="Calibri"/>
                <a:cs typeface="Calibri"/>
                <a:sym typeface="Calibri"/>
              </a:rPr>
              <a:t>Anteckningar</a:t>
            </a:r>
            <a:endParaRPr sz="2300">
              <a:solidFill>
                <a:srgbClr val="0B5394"/>
              </a:solidFill>
              <a:latin typeface="Calibri"/>
              <a:ea typeface="Calibri"/>
              <a:cs typeface="Calibri"/>
              <a:sym typeface="Calibri"/>
            </a:endParaRPr>
          </a:p>
        </p:txBody>
      </p:sp>
      <p:sp>
        <p:nvSpPr>
          <p:cNvPr id="74" name="Google Shape;74;p16"/>
          <p:cNvSpPr txBox="1"/>
          <p:nvPr/>
        </p:nvSpPr>
        <p:spPr>
          <a:xfrm>
            <a:off x="183825" y="367325"/>
            <a:ext cx="88929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a:solidFill>
                  <a:srgbClr val="0B5394"/>
                </a:solidFill>
                <a:latin typeface="Calibri"/>
                <a:ea typeface="Calibri"/>
                <a:cs typeface="Calibri"/>
                <a:sym typeface="Calibri"/>
              </a:rPr>
              <a:t>Fråga 1: Fördelar med ökat samarbete?	Fråga 2: Hur utveckla samarbetet?  	Fråga 3: Exempel på områden?</a:t>
            </a:r>
            <a:endParaRPr>
              <a:solidFill>
                <a:srgbClr val="0B5394"/>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1">
  <p:cSld name="BLANK_1">
    <p:spTree>
      <p:nvGrpSpPr>
        <p:cNvPr id="75" name="Shape 75"/>
        <p:cNvGrpSpPr/>
        <p:nvPr/>
      </p:nvGrpSpPr>
      <p:grpSpPr>
        <a:xfrm>
          <a:off x="0" y="0"/>
          <a:ext cx="0" cy="0"/>
          <a:chOff x="0" y="0"/>
          <a:chExt cx="0" cy="0"/>
        </a:xfrm>
      </p:grpSpPr>
      <p:sp>
        <p:nvSpPr>
          <p:cNvPr id="76" name="Google Shape;76;p17"/>
          <p:cNvSpPr/>
          <p:nvPr/>
        </p:nvSpPr>
        <p:spPr>
          <a:xfrm>
            <a:off x="82575" y="75075"/>
            <a:ext cx="8994000" cy="4965900"/>
          </a:xfrm>
          <a:prstGeom prst="rect">
            <a:avLst/>
          </a:prstGeom>
          <a:solidFill>
            <a:schemeClr val="lt1"/>
          </a:solidFill>
          <a:ln cap="flat" cmpd="sng" w="381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7" name="Google Shape;77;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
        <p:nvSpPr>
          <p:cNvPr id="80" name="Google Shape;80;p17"/>
          <p:cNvSpPr txBox="1"/>
          <p:nvPr/>
        </p:nvSpPr>
        <p:spPr>
          <a:xfrm>
            <a:off x="307825" y="157650"/>
            <a:ext cx="44670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2300">
                <a:solidFill>
                  <a:srgbClr val="0B5394"/>
                </a:solidFill>
                <a:latin typeface="Calibri"/>
                <a:ea typeface="Calibri"/>
                <a:cs typeface="Calibri"/>
                <a:sym typeface="Calibri"/>
              </a:rPr>
              <a:t>Anteckningar</a:t>
            </a:r>
            <a:endParaRPr sz="2300">
              <a:solidFill>
                <a:srgbClr val="0B5394"/>
              </a:solidFill>
              <a:latin typeface="Calibri"/>
              <a:ea typeface="Calibri"/>
              <a:cs typeface="Calibri"/>
              <a:sym typeface="Calibri"/>
            </a:endParaRPr>
          </a:p>
        </p:txBody>
      </p:sp>
      <p:sp>
        <p:nvSpPr>
          <p:cNvPr id="81" name="Google Shape;81;p17"/>
          <p:cNvSpPr/>
          <p:nvPr/>
        </p:nvSpPr>
        <p:spPr>
          <a:xfrm>
            <a:off x="3093050" y="75000"/>
            <a:ext cx="3153000" cy="4965900"/>
          </a:xfrm>
          <a:prstGeom prst="rect">
            <a:avLst/>
          </a:prstGeom>
          <a:solidFill>
            <a:schemeClr val="lt1"/>
          </a:solidFill>
          <a:ln cap="flat" cmpd="sng" w="381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vå delar" type="twoObj">
  <p:cSld name="TWO_OBJECTS">
    <p:spTree>
      <p:nvGrpSpPr>
        <p:cNvPr id="82" name="Shape 82"/>
        <p:cNvGrpSpPr/>
        <p:nvPr/>
      </p:nvGrpSpPr>
      <p:grpSpPr>
        <a:xfrm>
          <a:off x="0" y="0"/>
          <a:ext cx="0" cy="0"/>
          <a:chOff x="0" y="0"/>
          <a:chExt cx="0" cy="0"/>
        </a:xfrm>
      </p:grpSpPr>
      <p:sp>
        <p:nvSpPr>
          <p:cNvPr id="83" name="Google Shape;83;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nittsrubrik" type="secHead">
  <p:cSld name="SECTION_HEADER">
    <p:spTree>
      <p:nvGrpSpPr>
        <p:cNvPr id="89" name="Shape 89"/>
        <p:cNvGrpSpPr/>
        <p:nvPr/>
      </p:nvGrpSpPr>
      <p:grpSpPr>
        <a:xfrm>
          <a:off x="0" y="0"/>
          <a:ext cx="0" cy="0"/>
          <a:chOff x="0" y="0"/>
          <a:chExt cx="0" cy="0"/>
        </a:xfrm>
      </p:grpSpPr>
      <p:sp>
        <p:nvSpPr>
          <p:cNvPr id="90" name="Google Shape;90;p19"/>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19"/>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ämförelse" type="twoTxTwoObj">
  <p:cSld name="TWO_OBJECTS_WITH_TEXT">
    <p:spTree>
      <p:nvGrpSpPr>
        <p:cNvPr id="95" name="Shape 95"/>
        <p:cNvGrpSpPr/>
        <p:nvPr/>
      </p:nvGrpSpPr>
      <p:grpSpPr>
        <a:xfrm>
          <a:off x="0" y="0"/>
          <a:ext cx="0" cy="0"/>
          <a:chOff x="0" y="0"/>
          <a:chExt cx="0" cy="0"/>
        </a:xfrm>
      </p:grpSpPr>
      <p:sp>
        <p:nvSpPr>
          <p:cNvPr id="96" name="Google Shape;96;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7" name="Google Shape;97;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8" name="Google Shape;98;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 name="Google Shape;99;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0" name="Google Shape;100;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 name="Google Shape;101;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ast rubrik" type="titleOnly">
  <p:cSld name="TITLE_ONLY">
    <p:spTree>
      <p:nvGrpSpPr>
        <p:cNvPr id="104" name="Shape 104"/>
        <p:cNvGrpSpPr/>
        <p:nvPr/>
      </p:nvGrpSpPr>
      <p:grpSpPr>
        <a:xfrm>
          <a:off x="0" y="0"/>
          <a:ext cx="0" cy="0"/>
          <a:chOff x="0" y="0"/>
          <a:chExt cx="0" cy="0"/>
        </a:xfrm>
      </p:grpSpPr>
      <p:sp>
        <p:nvSpPr>
          <p:cNvPr id="105" name="Google Shape;105;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 name="Google Shape;106;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med bildtext" type="objTx">
  <p:cSld name="OBJECT_WITH_CAPTION_TEXT">
    <p:spTree>
      <p:nvGrpSpPr>
        <p:cNvPr id="109" name="Shape 109"/>
        <p:cNvGrpSpPr/>
        <p:nvPr/>
      </p:nvGrpSpPr>
      <p:grpSpPr>
        <a:xfrm>
          <a:off x="0" y="0"/>
          <a:ext cx="0" cy="0"/>
          <a:chOff x="0" y="0"/>
          <a:chExt cx="0" cy="0"/>
        </a:xfrm>
      </p:grpSpPr>
      <p:sp>
        <p:nvSpPr>
          <p:cNvPr id="110" name="Google Shape;110;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 name="Google Shape;111;p22"/>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2" name="Google Shape;112;p22"/>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3" name="Google Shape;113;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ed bildtext" type="picTx">
  <p:cSld name="PICTURE_WITH_CAPTION_TEXT">
    <p:spTree>
      <p:nvGrpSpPr>
        <p:cNvPr id="116" name="Shape 116"/>
        <p:cNvGrpSpPr/>
        <p:nvPr/>
      </p:nvGrpSpPr>
      <p:grpSpPr>
        <a:xfrm>
          <a:off x="0" y="0"/>
          <a:ext cx="0" cy="0"/>
          <a:chOff x="0" y="0"/>
          <a:chExt cx="0" cy="0"/>
        </a:xfrm>
      </p:grpSpPr>
      <p:sp>
        <p:nvSpPr>
          <p:cNvPr id="117" name="Google Shape;117;p2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 name="Google Shape;118;p23"/>
          <p:cNvSpPr/>
          <p:nvPr>
            <p:ph idx="2" type="pic"/>
          </p:nvPr>
        </p:nvSpPr>
        <p:spPr>
          <a:xfrm>
            <a:off x="3887391" y="740569"/>
            <a:ext cx="4629150" cy="3655219"/>
          </a:xfrm>
          <a:prstGeom prst="rect">
            <a:avLst/>
          </a:prstGeom>
          <a:noFill/>
          <a:ln>
            <a:noFill/>
          </a:ln>
        </p:spPr>
      </p:sp>
      <p:sp>
        <p:nvSpPr>
          <p:cNvPr id="119" name="Google Shape;119;p2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0" name="Google Shape;120;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och lodrät text" type="vertTx">
  <p:cSld name="VERTICAL_TEXT">
    <p:spTree>
      <p:nvGrpSpPr>
        <p:cNvPr id="123" name="Shape 123"/>
        <p:cNvGrpSpPr/>
        <p:nvPr/>
      </p:nvGrpSpPr>
      <p:grpSpPr>
        <a:xfrm>
          <a:off x="0" y="0"/>
          <a:ext cx="0" cy="0"/>
          <a:chOff x="0" y="0"/>
          <a:chExt cx="0" cy="0"/>
        </a:xfrm>
      </p:grpSpPr>
      <p:sp>
        <p:nvSpPr>
          <p:cNvPr id="124" name="Google Shape;124;p2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 name="Google Shape;125;p24"/>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8" name="Google Shape;128;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ät rubrik och text" type="vertTitleAndTx">
  <p:cSld name="VERTICAL_TITLE_AND_VERTICAL_TEXT">
    <p:spTree>
      <p:nvGrpSpPr>
        <p:cNvPr id="129" name="Shape 129"/>
        <p:cNvGrpSpPr/>
        <p:nvPr/>
      </p:nvGrpSpPr>
      <p:grpSpPr>
        <a:xfrm>
          <a:off x="0" y="0"/>
          <a:ext cx="0" cy="0"/>
          <a:chOff x="0" y="0"/>
          <a:chExt cx="0" cy="0"/>
        </a:xfrm>
      </p:grpSpPr>
      <p:sp>
        <p:nvSpPr>
          <p:cNvPr id="130" name="Google Shape;130;p25"/>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1" name="Google Shape;131;p25"/>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5" name="Shape 135"/>
        <p:cNvGrpSpPr/>
        <p:nvPr/>
      </p:nvGrpSpPr>
      <p:grpSpPr>
        <a:xfrm>
          <a:off x="0" y="0"/>
          <a:ext cx="0" cy="0"/>
          <a:chOff x="0" y="0"/>
          <a:chExt cx="0" cy="0"/>
        </a:xfrm>
      </p:grpSpPr>
      <p:sp>
        <p:nvSpPr>
          <p:cNvPr id="136" name="Google Shape;136;p2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7" name="Google Shape;137;p26"/>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138" name="Google Shape;138;p2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4.png"/><Relationship Id="rId5" Type="http://schemas.openxmlformats.org/officeDocument/2006/relationships/hyperlink" Target="https://lygnernsvattenrad.se/" TargetMode="External"/><Relationship Id="rId6" Type="http://schemas.openxmlformats.org/officeDocument/2006/relationships/image" Target="../media/image4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hyperlink" Target="https://www.vattenmyndigheterna.se/download/18.61787693182e985d0a327603/1662982568967/%C3%85tg%C3%A4rdsprogram%20f%C3%B6r%20vatten%202022%E2%80%932027%20V%C3%A4sterhavets%20vattendistrikt.pdf" TargetMode="External"/><Relationship Id="rId5" Type="http://schemas.openxmlformats.org/officeDocument/2006/relationships/hyperlink" Target="https://viss.lansstyrelsen.se/Maps.aspx"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11.png"/><Relationship Id="rId5"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4.png"/><Relationship Id="rId5" Type="http://schemas.openxmlformats.org/officeDocument/2006/relationships/hyperlink" Target="https://lygnernsvattenrad.s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33.jpg"/><Relationship Id="rId5" Type="http://schemas.openxmlformats.org/officeDocument/2006/relationships/image" Target="../media/image42.jpg"/><Relationship Id="rId6" Type="http://schemas.openxmlformats.org/officeDocument/2006/relationships/image" Target="../media/image19.jpg"/><Relationship Id="rId7" Type="http://schemas.openxmlformats.org/officeDocument/2006/relationships/image" Target="../media/image30.jpg"/><Relationship Id="rId8"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8.jpg"/><Relationship Id="rId4" Type="http://schemas.openxmlformats.org/officeDocument/2006/relationships/image" Target="../media/image29.jpg"/><Relationship Id="rId5" Type="http://schemas.openxmlformats.org/officeDocument/2006/relationships/image" Target="../media/image32.jpg"/><Relationship Id="rId6" Type="http://schemas.openxmlformats.org/officeDocument/2006/relationships/image" Target="../media/image37.jpg"/><Relationship Id="rId7"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39.jpg"/><Relationship Id="rId5" Type="http://schemas.openxmlformats.org/officeDocument/2006/relationships/image" Target="../media/image41.jpg"/><Relationship Id="rId6" Type="http://schemas.openxmlformats.org/officeDocument/2006/relationships/image" Target="../media/image53.png"/><Relationship Id="rId7"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0.jpg"/><Relationship Id="rId4" Type="http://schemas.openxmlformats.org/officeDocument/2006/relationships/image" Target="../media/image36.jpg"/><Relationship Id="rId5" Type="http://schemas.openxmlformats.org/officeDocument/2006/relationships/hyperlink" Target="https://lygnernsvattenrad.se" TargetMode="External"/><Relationship Id="rId6" Type="http://schemas.openxmlformats.org/officeDocument/2006/relationships/image" Target="../media/image49.jpg"/><Relationship Id="rId7" Type="http://schemas.openxmlformats.org/officeDocument/2006/relationships/image" Target="../media/image5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57.png"/><Relationship Id="rId9"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52.png"/><Relationship Id="rId7" Type="http://schemas.openxmlformats.org/officeDocument/2006/relationships/image" Target="../media/image65.png"/><Relationship Id="rId8" Type="http://schemas.openxmlformats.org/officeDocument/2006/relationships/image" Target="../media/image51.png"/></Relationships>
</file>

<file path=ppt/slides/_rels/slide25.xml.rels><?xml version="1.0" encoding="UTF-8" standalone="yes"?><Relationships xmlns="http://schemas.openxmlformats.org/package/2006/relationships"><Relationship Id="rId10"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5.jpg"/><Relationship Id="rId4" Type="http://schemas.openxmlformats.org/officeDocument/2006/relationships/image" Target="../media/image48.jpg"/><Relationship Id="rId9" Type="http://schemas.openxmlformats.org/officeDocument/2006/relationships/image" Target="../media/image62.jpg"/><Relationship Id="rId5" Type="http://schemas.openxmlformats.org/officeDocument/2006/relationships/image" Target="../media/image56.jpg"/><Relationship Id="rId6" Type="http://schemas.openxmlformats.org/officeDocument/2006/relationships/image" Target="../media/image51.png"/><Relationship Id="rId7" Type="http://schemas.openxmlformats.org/officeDocument/2006/relationships/image" Target="../media/image58.png"/><Relationship Id="rId8"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1.jp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7.jpg"/><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hyperlink" Target="https://www.vattenmyndigheterna.se/tjanster/publikationer/2022/atgardsprogram/atgardsprogram-for-vatten-2022-2027-vasterhavets-vattendistrikt.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8.png"/><Relationship Id="rId4" Type="http://schemas.openxmlformats.org/officeDocument/2006/relationships/image" Target="../media/image59.png"/><Relationship Id="rId5"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4.jp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hyperlink" Target="https://lygnernsvattenrad.se/verksamhetsberattelser/" TargetMode="External"/><Relationship Id="rId4" Type="http://schemas.openxmlformats.org/officeDocument/2006/relationships/hyperlink" Target="https://lygnernsvattenrad.se/wp-content/uploads/2024/05/Bilaga1-Budget_2024_Lygnerns_vr.pdf" TargetMode="External"/><Relationship Id="rId5" Type="http://schemas.openxmlformats.org/officeDocument/2006/relationships/hyperlink" Target="https://lygnernsvattenrad.se/wp-content/uploads/2024/05/Bilaga2-Verksamhetsplan_Lygnerns_vr_2024.pdf" TargetMode="External"/><Relationship Id="rId6" Type="http://schemas.openxmlformats.org/officeDocument/2006/relationships/hyperlink" Target="https://lygnernsvattenrad.se/projekt/" TargetMode="External"/><Relationship Id="rId7" Type="http://schemas.openxmlformats.org/officeDocument/2006/relationships/hyperlink" Target="mailto:peter.nolbrant@icloud.com" TargetMode="External"/><Relationship Id="rId8" Type="http://schemas.openxmlformats.org/officeDocument/2006/relationships/hyperlink" Target="https://lygnernsvattenrad.se/bildpresenta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5.jpg"/><Relationship Id="rId4" Type="http://schemas.openxmlformats.org/officeDocument/2006/relationships/image" Target="../media/image4.png"/><Relationship Id="rId5" Type="http://schemas.openxmlformats.org/officeDocument/2006/relationships/hyperlink" Target="https://lygnernsvattenrad.se/" TargetMode="External"/><Relationship Id="rId6" Type="http://schemas.openxmlformats.org/officeDocument/2006/relationships/hyperlink" Target="mailto:biodivers@icloud.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27"/>
          <p:cNvSpPr/>
          <p:nvPr/>
        </p:nvSpPr>
        <p:spPr>
          <a:xfrm>
            <a:off x="240030" y="3669030"/>
            <a:ext cx="8661654" cy="1234440"/>
          </a:xfrm>
          <a:prstGeom prst="rect">
            <a:avLst/>
          </a:prstGeom>
          <a:solidFill>
            <a:srgbClr val="262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45" name="Google Shape;145;p27"/>
          <p:cNvSpPr txBox="1"/>
          <p:nvPr>
            <p:ph type="ctrTitle"/>
          </p:nvPr>
        </p:nvSpPr>
        <p:spPr>
          <a:xfrm>
            <a:off x="153172" y="3838072"/>
            <a:ext cx="5613590" cy="948441"/>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rgbClr val="FFFFFF"/>
              </a:buClr>
              <a:buSzPts val="3600"/>
              <a:buFont typeface="Calibri"/>
              <a:buNone/>
            </a:pPr>
            <a:r>
              <a:rPr b="1" lang="sv" sz="3600">
                <a:solidFill>
                  <a:srgbClr val="FFFFFF"/>
                </a:solidFill>
              </a:rPr>
              <a:t>Vårt gemensamma vatten</a:t>
            </a:r>
            <a:br>
              <a:rPr b="1" lang="sv" sz="3100">
                <a:solidFill>
                  <a:srgbClr val="FFFFFF"/>
                </a:solidFill>
              </a:rPr>
            </a:br>
            <a:r>
              <a:rPr b="1" lang="sv" sz="2100">
                <a:solidFill>
                  <a:srgbClr val="FFFFFF"/>
                </a:solidFill>
              </a:rPr>
              <a:t>2025-01-23</a:t>
            </a:r>
            <a:endParaRPr b="1" sz="3100">
              <a:solidFill>
                <a:srgbClr val="FFFFFF"/>
              </a:solidFill>
            </a:endParaRPr>
          </a:p>
        </p:txBody>
      </p:sp>
      <p:sp>
        <p:nvSpPr>
          <p:cNvPr id="146" name="Google Shape;146;p27"/>
          <p:cNvSpPr txBox="1"/>
          <p:nvPr>
            <p:ph idx="1" type="subTitle"/>
          </p:nvPr>
        </p:nvSpPr>
        <p:spPr>
          <a:xfrm>
            <a:off x="6451589" y="3818822"/>
            <a:ext cx="2153396" cy="94844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C000"/>
              </a:buClr>
              <a:buSzPts val="1800"/>
              <a:buNone/>
            </a:pPr>
            <a:r>
              <a:rPr b="1" lang="sv">
                <a:solidFill>
                  <a:srgbClr val="FFC000"/>
                </a:solidFill>
              </a:rPr>
              <a:t>Lygnerns vattenråd</a:t>
            </a:r>
            <a:endParaRPr/>
          </a:p>
        </p:txBody>
      </p:sp>
      <p:pic>
        <p:nvPicPr>
          <p:cNvPr descr="IMG_0600.JPG" id="147" name="Google Shape;147;p27"/>
          <p:cNvPicPr preferRelativeResize="0"/>
          <p:nvPr/>
        </p:nvPicPr>
        <p:blipFill rotWithShape="1">
          <a:blip r:embed="rId3">
            <a:alphaModFix/>
          </a:blip>
          <a:srcRect b="0" l="0" r="0" t="0"/>
          <a:stretch/>
        </p:blipFill>
        <p:spPr>
          <a:xfrm>
            <a:off x="240030" y="240030"/>
            <a:ext cx="8661652" cy="3346704"/>
          </a:xfrm>
          <a:prstGeom prst="rect">
            <a:avLst/>
          </a:prstGeom>
          <a:noFill/>
          <a:ln>
            <a:noFill/>
          </a:ln>
        </p:spPr>
      </p:pic>
      <p:cxnSp>
        <p:nvCxnSpPr>
          <p:cNvPr id="148" name="Google Shape;148;p27"/>
          <p:cNvCxnSpPr/>
          <p:nvPr/>
        </p:nvCxnSpPr>
        <p:spPr>
          <a:xfrm rot="10800000">
            <a:off x="6290132" y="3948080"/>
            <a:ext cx="0" cy="685800"/>
          </a:xfrm>
          <a:prstGeom prst="straightConnector1">
            <a:avLst/>
          </a:prstGeom>
          <a:noFill/>
          <a:ln cap="flat" cmpd="sng" w="19050">
            <a:solidFill>
              <a:srgbClr val="FFFFFF">
                <a:alpha val="80000"/>
              </a:srgbClr>
            </a:solidFill>
            <a:prstDash val="solid"/>
            <a:miter lim="800000"/>
            <a:headEnd len="sm" w="sm" type="none"/>
            <a:tailEnd len="sm" w="sm" type="none"/>
          </a:ln>
        </p:spPr>
      </p:cxnSp>
      <p:pic>
        <p:nvPicPr>
          <p:cNvPr descr="En bild som visar mörk, natur&#10;&#10;Automatiskt genererad beskrivning" id="149" name="Google Shape;149;p27"/>
          <p:cNvPicPr preferRelativeResize="0"/>
          <p:nvPr/>
        </p:nvPicPr>
        <p:blipFill rotWithShape="1">
          <a:blip r:embed="rId4">
            <a:alphaModFix/>
          </a:blip>
          <a:srcRect b="0" l="0" r="0" t="0"/>
          <a:stretch/>
        </p:blipFill>
        <p:spPr>
          <a:xfrm>
            <a:off x="6427660" y="3719868"/>
            <a:ext cx="1835159" cy="1319020"/>
          </a:xfrm>
          <a:prstGeom prst="rect">
            <a:avLst/>
          </a:prstGeom>
          <a:noFill/>
          <a:ln>
            <a:noFill/>
          </a:ln>
        </p:spPr>
      </p:pic>
      <p:sp>
        <p:nvSpPr>
          <p:cNvPr id="150" name="Google Shape;150;p27"/>
          <p:cNvSpPr/>
          <p:nvPr/>
        </p:nvSpPr>
        <p:spPr>
          <a:xfrm>
            <a:off x="6989862" y="4864784"/>
            <a:ext cx="1953804" cy="253915"/>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1200"/>
              <a:buFont typeface="Arial"/>
              <a:buNone/>
            </a:pPr>
            <a:r>
              <a:rPr b="0" i="0" lang="sv" sz="1200" u="sng" cap="none" strike="noStrike">
                <a:solidFill>
                  <a:schemeClr val="hlink"/>
                </a:solidFill>
                <a:latin typeface="Calibri"/>
                <a:ea typeface="Calibri"/>
                <a:cs typeface="Calibri"/>
                <a:sym typeface="Calibri"/>
                <a:hlinkClick r:id="rId5"/>
              </a:rPr>
              <a:t>https://lygnernsvattenrad.se</a:t>
            </a:r>
            <a:r>
              <a:rPr b="0" i="0" lang="sv" sz="1200" u="none" cap="none" strike="noStrike">
                <a:solidFill>
                  <a:schemeClr val="dk1"/>
                </a:solidFill>
                <a:latin typeface="Calibri"/>
                <a:ea typeface="Calibri"/>
                <a:cs typeface="Calibri"/>
                <a:sym typeface="Calibri"/>
              </a:rPr>
              <a:t> </a:t>
            </a:r>
            <a:endParaRPr sz="1100"/>
          </a:p>
        </p:txBody>
      </p:sp>
      <p:sp>
        <p:nvSpPr>
          <p:cNvPr id="151" name="Google Shape;151;p27"/>
          <p:cNvSpPr txBox="1"/>
          <p:nvPr/>
        </p:nvSpPr>
        <p:spPr>
          <a:xfrm>
            <a:off x="781199" y="1647250"/>
            <a:ext cx="48045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7200">
                <a:solidFill>
                  <a:schemeClr val="lt1"/>
                </a:solidFill>
                <a:latin typeface="Calibri"/>
                <a:ea typeface="Calibri"/>
                <a:cs typeface="Calibri"/>
                <a:sym typeface="Calibri"/>
              </a:rPr>
              <a:t>Välkomna!</a:t>
            </a:r>
            <a:endParaRPr sz="1100">
              <a:solidFill>
                <a:schemeClr val="lt1"/>
              </a:solidFill>
            </a:endParaRPr>
          </a:p>
        </p:txBody>
      </p:sp>
      <p:pic>
        <p:nvPicPr>
          <p:cNvPr id="152" name="Google Shape;152;p27"/>
          <p:cNvPicPr preferRelativeResize="0"/>
          <p:nvPr/>
        </p:nvPicPr>
        <p:blipFill>
          <a:blip r:embed="rId6">
            <a:alphaModFix/>
          </a:blip>
          <a:stretch>
            <a:fillRect/>
          </a:stretch>
        </p:blipFill>
        <p:spPr>
          <a:xfrm rot="-4">
            <a:off x="5908750" y="2"/>
            <a:ext cx="3303826" cy="4672819"/>
          </a:xfrm>
          <a:prstGeom prst="rect">
            <a:avLst/>
          </a:prstGeom>
          <a:noFill/>
          <a:ln cap="flat" cmpd="sng" w="9525">
            <a:solidFill>
              <a:schemeClr val="dk2"/>
            </a:solidFill>
            <a:prstDash val="solid"/>
            <a:round/>
            <a:headEnd len="sm" w="sm" type="none"/>
            <a:tailEnd len="sm" w="sm" type="none"/>
          </a:ln>
        </p:spPr>
      </p:pic>
      <p:sp>
        <p:nvSpPr>
          <p:cNvPr id="153" name="Google Shape;153;p27"/>
          <p:cNvSpPr txBox="1"/>
          <p:nvPr/>
        </p:nvSpPr>
        <p:spPr>
          <a:xfrm>
            <a:off x="6979925" y="-38100"/>
            <a:ext cx="1668900" cy="4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2100">
                <a:solidFill>
                  <a:srgbClr val="1C4587"/>
                </a:solidFill>
                <a:latin typeface="Calibri"/>
                <a:ea typeface="Calibri"/>
                <a:cs typeface="Calibri"/>
                <a:sym typeface="Calibri"/>
              </a:rPr>
              <a:t>Inbjudan</a:t>
            </a:r>
            <a:endParaRPr sz="2100">
              <a:solidFill>
                <a:srgbClr val="1C4587"/>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1" name="Shape 231"/>
        <p:cNvGrpSpPr/>
        <p:nvPr/>
      </p:nvGrpSpPr>
      <p:grpSpPr>
        <a:xfrm>
          <a:off x="0" y="0"/>
          <a:ext cx="0" cy="0"/>
          <a:chOff x="0" y="0"/>
          <a:chExt cx="0" cy="0"/>
        </a:xfrm>
      </p:grpSpPr>
      <p:pic>
        <p:nvPicPr>
          <p:cNvPr descr="En bild som visar träd, utomhus, vatten, flod&#10;&#10;Automatiskt genererad beskrivning" id="232" name="Google Shape;232;p36"/>
          <p:cNvPicPr preferRelativeResize="0"/>
          <p:nvPr/>
        </p:nvPicPr>
        <p:blipFill rotWithShape="1">
          <a:blip r:embed="rId3">
            <a:alphaModFix/>
          </a:blip>
          <a:srcRect b="0" l="0" r="0" t="0"/>
          <a:stretch/>
        </p:blipFill>
        <p:spPr>
          <a:xfrm>
            <a:off x="730913" y="0"/>
            <a:ext cx="7682173" cy="5143500"/>
          </a:xfrm>
          <a:prstGeom prst="rect">
            <a:avLst/>
          </a:prstGeom>
          <a:noFill/>
          <a:ln>
            <a:noFill/>
          </a:ln>
        </p:spPr>
      </p:pic>
      <p:sp>
        <p:nvSpPr>
          <p:cNvPr id="233" name="Google Shape;233;p36"/>
          <p:cNvSpPr txBox="1"/>
          <p:nvPr/>
        </p:nvSpPr>
        <p:spPr>
          <a:xfrm>
            <a:off x="730913" y="4493894"/>
            <a:ext cx="4698206" cy="53091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Rolfsån vid utloppet från Stensjön (Kungsbacka)</a:t>
            </a:r>
            <a:endParaRPr sz="1100"/>
          </a:p>
          <a:p>
            <a:pPr indent="0" lvl="0" marL="0" marR="0" rtl="0" algn="l">
              <a:spcBef>
                <a:spcPts val="0"/>
              </a:spcBef>
              <a:spcAft>
                <a:spcPts val="0"/>
              </a:spcAft>
              <a:buNone/>
            </a:pPr>
            <a:r>
              <a:rPr b="0" i="0" lang="sv" sz="1200" u="none" cap="none" strike="noStrike">
                <a:solidFill>
                  <a:schemeClr val="lt1"/>
                </a:solidFill>
                <a:latin typeface="Calibri"/>
                <a:ea typeface="Calibri"/>
                <a:cs typeface="Calibri"/>
                <a:sym typeface="Calibri"/>
              </a:rPr>
              <a:t>Foto: Anders Lund</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En bild som visar himmel, klippa, utomhus, vatten&#10;&#10;Automatiskt genererad beskrivning" id="240" name="Google Shape;240;p37"/>
          <p:cNvPicPr preferRelativeResize="0"/>
          <p:nvPr/>
        </p:nvPicPr>
        <p:blipFill rotWithShape="1">
          <a:blip r:embed="rId3">
            <a:alphaModFix/>
          </a:blip>
          <a:srcRect b="0" l="0" r="0" t="0"/>
          <a:stretch/>
        </p:blipFill>
        <p:spPr>
          <a:xfrm>
            <a:off x="4129" y="-126609"/>
            <a:ext cx="9144671" cy="5401994"/>
          </a:xfrm>
          <a:prstGeom prst="rect">
            <a:avLst/>
          </a:prstGeom>
          <a:noFill/>
          <a:ln>
            <a:noFill/>
          </a:ln>
        </p:spPr>
      </p:pic>
      <p:sp>
        <p:nvSpPr>
          <p:cNvPr id="241" name="Google Shape;241;p37"/>
          <p:cNvSpPr txBox="1"/>
          <p:nvPr/>
        </p:nvSpPr>
        <p:spPr>
          <a:xfrm>
            <a:off x="311833" y="4524375"/>
            <a:ext cx="4698206" cy="3452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Kungsbackafjorden och Kattegatt</a:t>
            </a:r>
            <a:endParaRPr sz="1100"/>
          </a:p>
        </p:txBody>
      </p:sp>
      <p:pic>
        <p:nvPicPr>
          <p:cNvPr id="242" name="Google Shape;242;p37"/>
          <p:cNvPicPr preferRelativeResize="0"/>
          <p:nvPr/>
        </p:nvPicPr>
        <p:blipFill rotWithShape="1">
          <a:blip r:embed="rId4">
            <a:alphaModFix/>
          </a:blip>
          <a:srcRect b="0" l="0" r="0" t="0"/>
          <a:stretch/>
        </p:blipFill>
        <p:spPr>
          <a:xfrm>
            <a:off x="4634651" y="1557295"/>
            <a:ext cx="5156613" cy="36482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pic>
        <p:nvPicPr>
          <p:cNvPr descr="En bild som visar karta&#10;&#10;Automatiskt genererad beskrivning" id="248" name="Google Shape;248;p38"/>
          <p:cNvPicPr preferRelativeResize="0"/>
          <p:nvPr/>
        </p:nvPicPr>
        <p:blipFill rotWithShape="1">
          <a:blip r:embed="rId3">
            <a:alphaModFix/>
          </a:blip>
          <a:srcRect b="0" l="0" r="0" t="0"/>
          <a:stretch/>
        </p:blipFill>
        <p:spPr>
          <a:xfrm>
            <a:off x="2976684" y="0"/>
            <a:ext cx="3638980" cy="5143500"/>
          </a:xfrm>
          <a:prstGeom prst="rect">
            <a:avLst/>
          </a:prstGeom>
          <a:noFill/>
          <a:ln>
            <a:noFill/>
          </a:ln>
        </p:spPr>
      </p:pic>
      <p:pic>
        <p:nvPicPr>
          <p:cNvPr descr="Skärmavbild 2016-06-17 kl. 21.43.44.png" id="249" name="Google Shape;249;p38"/>
          <p:cNvPicPr preferRelativeResize="0"/>
          <p:nvPr/>
        </p:nvPicPr>
        <p:blipFill rotWithShape="1">
          <a:blip r:embed="rId4">
            <a:alphaModFix/>
          </a:blip>
          <a:srcRect b="0" l="0" r="0" t="0"/>
          <a:stretch/>
        </p:blipFill>
        <p:spPr>
          <a:xfrm>
            <a:off x="26733" y="1219199"/>
            <a:ext cx="2861072" cy="3674270"/>
          </a:xfrm>
          <a:prstGeom prst="rect">
            <a:avLst/>
          </a:prstGeom>
          <a:noFill/>
          <a:ln cap="flat" cmpd="sng" w="9525">
            <a:solidFill>
              <a:srgbClr val="000000"/>
            </a:solidFill>
            <a:prstDash val="solid"/>
            <a:miter lim="800000"/>
            <a:headEnd len="sm" w="sm" type="none"/>
            <a:tailEnd len="sm" w="sm" type="none"/>
          </a:ln>
        </p:spPr>
      </p:pic>
      <p:sp>
        <p:nvSpPr>
          <p:cNvPr id="250" name="Google Shape;250;p38"/>
          <p:cNvSpPr txBox="1"/>
          <p:nvPr/>
        </p:nvSpPr>
        <p:spPr>
          <a:xfrm>
            <a:off x="188885" y="86229"/>
            <a:ext cx="3213990" cy="48458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sv" sz="2700" u="none" cap="none" strike="noStrike">
                <a:solidFill>
                  <a:srgbClr val="2F5496"/>
                </a:solidFill>
                <a:latin typeface="Calibri"/>
                <a:ea typeface="Calibri"/>
                <a:cs typeface="Calibri"/>
                <a:sym typeface="Calibri"/>
              </a:rPr>
              <a:t>EU:s vattendirektiv</a:t>
            </a:r>
            <a:endParaRPr sz="1100"/>
          </a:p>
        </p:txBody>
      </p:sp>
      <p:sp>
        <p:nvSpPr>
          <p:cNvPr id="251" name="Google Shape;251;p38"/>
          <p:cNvSpPr txBox="1"/>
          <p:nvPr/>
        </p:nvSpPr>
        <p:spPr>
          <a:xfrm>
            <a:off x="3316666" y="3209645"/>
            <a:ext cx="1428750"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sv" sz="1400" u="none" cap="none" strike="noStrike">
                <a:solidFill>
                  <a:srgbClr val="2F5496"/>
                </a:solidFill>
                <a:latin typeface="Calibri"/>
                <a:ea typeface="Calibri"/>
                <a:cs typeface="Calibri"/>
                <a:sym typeface="Calibri"/>
              </a:rPr>
              <a:t>Västerhavets</a:t>
            </a:r>
            <a:endParaRPr sz="1100"/>
          </a:p>
          <a:p>
            <a:pPr indent="0" lvl="0" marL="0" marR="0" rtl="0" algn="l">
              <a:spcBef>
                <a:spcPts val="0"/>
              </a:spcBef>
              <a:spcAft>
                <a:spcPts val="0"/>
              </a:spcAft>
              <a:buNone/>
            </a:pPr>
            <a:r>
              <a:rPr b="1" lang="sv" sz="1400">
                <a:solidFill>
                  <a:srgbClr val="2F5496"/>
                </a:solidFill>
                <a:latin typeface="Calibri"/>
                <a:ea typeface="Calibri"/>
                <a:cs typeface="Calibri"/>
                <a:sym typeface="Calibri"/>
              </a:rPr>
              <a:t>vattendistrikt</a:t>
            </a:r>
            <a:endParaRPr sz="1100"/>
          </a:p>
        </p:txBody>
      </p:sp>
      <p:sp>
        <p:nvSpPr>
          <p:cNvPr id="252" name="Google Shape;252;p38"/>
          <p:cNvSpPr/>
          <p:nvPr/>
        </p:nvSpPr>
        <p:spPr>
          <a:xfrm rot="-575169">
            <a:off x="3544583" y="4213500"/>
            <a:ext cx="474878" cy="178904"/>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 name="Google Shape;253;p38"/>
          <p:cNvSpPr/>
          <p:nvPr/>
        </p:nvSpPr>
        <p:spPr>
          <a:xfrm>
            <a:off x="153182" y="528555"/>
            <a:ext cx="2975371" cy="62324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sv" sz="1200">
                <a:solidFill>
                  <a:srgbClr val="000000"/>
                </a:solidFill>
                <a:latin typeface="Tahoma"/>
                <a:ea typeface="Tahoma"/>
                <a:cs typeface="Tahoma"/>
                <a:sym typeface="Tahoma"/>
              </a:rPr>
              <a:t>”Vatten är ingen vara vilken som helst utan ett arv som måste skyddas, försvaras och behandlas som ett sådant.”</a:t>
            </a:r>
            <a:endParaRPr sz="1200">
              <a:solidFill>
                <a:schemeClr val="dk1"/>
              </a:solidFill>
              <a:latin typeface="Calibri"/>
              <a:ea typeface="Calibri"/>
              <a:cs typeface="Calibri"/>
              <a:sym typeface="Calibri"/>
            </a:endParaRPr>
          </a:p>
        </p:txBody>
      </p:sp>
      <p:sp>
        <p:nvSpPr>
          <p:cNvPr id="254" name="Google Shape;254;p38"/>
          <p:cNvSpPr txBox="1"/>
          <p:nvPr/>
        </p:nvSpPr>
        <p:spPr>
          <a:xfrm>
            <a:off x="2704552" y="4188322"/>
            <a:ext cx="1639388"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Rolfsåns avrinningsområde</a:t>
            </a:r>
            <a:endParaRPr sz="1100"/>
          </a:p>
        </p:txBody>
      </p:sp>
      <p:sp>
        <p:nvSpPr>
          <p:cNvPr id="255" name="Google Shape;255;p38"/>
          <p:cNvSpPr txBox="1"/>
          <p:nvPr/>
        </p:nvSpPr>
        <p:spPr>
          <a:xfrm>
            <a:off x="178826" y="1361951"/>
            <a:ext cx="1352532"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Vattendistrikt</a:t>
            </a:r>
            <a:endParaRPr sz="1100"/>
          </a:p>
          <a:p>
            <a:pPr indent="0" lvl="0" marL="0" marR="0" rtl="0" algn="l">
              <a:spcBef>
                <a:spcPts val="0"/>
              </a:spcBef>
              <a:spcAft>
                <a:spcPts val="0"/>
              </a:spcAft>
              <a:buNone/>
            </a:pPr>
            <a:r>
              <a:rPr lang="sv" sz="1400">
                <a:solidFill>
                  <a:schemeClr val="dk1"/>
                </a:solidFill>
                <a:latin typeface="Calibri"/>
                <a:ea typeface="Calibri"/>
                <a:cs typeface="Calibri"/>
                <a:sym typeface="Calibri"/>
              </a:rPr>
              <a:t>I Europa</a:t>
            </a:r>
            <a:endParaRPr sz="1100"/>
          </a:p>
        </p:txBody>
      </p:sp>
      <p:sp>
        <p:nvSpPr>
          <p:cNvPr id="256" name="Google Shape;256;p38"/>
          <p:cNvSpPr txBox="1"/>
          <p:nvPr/>
        </p:nvSpPr>
        <p:spPr>
          <a:xfrm>
            <a:off x="3164256" y="339593"/>
            <a:ext cx="1884539"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200">
                <a:solidFill>
                  <a:schemeClr val="dk1"/>
                </a:solidFill>
                <a:latin typeface="Calibri"/>
                <a:ea typeface="Calibri"/>
                <a:cs typeface="Calibri"/>
                <a:sym typeface="Calibri"/>
              </a:rPr>
              <a:t>i avrinningsområden</a:t>
            </a:r>
            <a:endParaRPr sz="1100"/>
          </a:p>
          <a:p>
            <a:pPr indent="0" lvl="0" marL="0" marR="0" rtl="0" algn="l">
              <a:spcBef>
                <a:spcPts val="0"/>
              </a:spcBef>
              <a:spcAft>
                <a:spcPts val="0"/>
              </a:spcAft>
              <a:buNone/>
            </a:pPr>
            <a:r>
              <a:rPr lang="sv" sz="1200">
                <a:solidFill>
                  <a:schemeClr val="dk1"/>
                </a:solidFill>
                <a:latin typeface="Calibri"/>
                <a:ea typeface="Calibri"/>
                <a:cs typeface="Calibri"/>
                <a:sym typeface="Calibri"/>
              </a:rPr>
              <a:t>och kustområden</a:t>
            </a:r>
            <a:endParaRPr sz="1100"/>
          </a:p>
        </p:txBody>
      </p:sp>
      <p:sp>
        <p:nvSpPr>
          <p:cNvPr id="257" name="Google Shape;257;p38"/>
          <p:cNvSpPr txBox="1"/>
          <p:nvPr/>
        </p:nvSpPr>
        <p:spPr>
          <a:xfrm>
            <a:off x="3129790" y="1554856"/>
            <a:ext cx="1884539"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200">
                <a:solidFill>
                  <a:schemeClr val="dk1"/>
                </a:solidFill>
                <a:latin typeface="Calibri"/>
                <a:ea typeface="Calibri"/>
                <a:cs typeface="Calibri"/>
                <a:sym typeface="Calibri"/>
              </a:rPr>
              <a:t>Fem vattendistrikt</a:t>
            </a:r>
            <a:endParaRPr sz="1100"/>
          </a:p>
          <a:p>
            <a:pPr indent="0" lvl="0" marL="0" marR="0" rtl="0" algn="l">
              <a:spcBef>
                <a:spcPts val="0"/>
              </a:spcBef>
              <a:spcAft>
                <a:spcPts val="0"/>
              </a:spcAft>
              <a:buNone/>
            </a:pPr>
            <a:r>
              <a:rPr lang="sv" sz="1200">
                <a:solidFill>
                  <a:schemeClr val="dk1"/>
                </a:solidFill>
                <a:latin typeface="Calibri"/>
                <a:ea typeface="Calibri"/>
                <a:cs typeface="Calibri"/>
                <a:sym typeface="Calibri"/>
              </a:rPr>
              <a:t>och vattenmyndigheter</a:t>
            </a:r>
            <a:endParaRPr sz="1100"/>
          </a:p>
        </p:txBody>
      </p:sp>
      <p:pic>
        <p:nvPicPr>
          <p:cNvPr id="258" name="Google Shape;258;p38"/>
          <p:cNvPicPr preferRelativeResize="0"/>
          <p:nvPr/>
        </p:nvPicPr>
        <p:blipFill rotWithShape="1">
          <a:blip r:embed="rId5">
            <a:alphaModFix/>
          </a:blip>
          <a:srcRect b="0" l="0" r="0" t="0"/>
          <a:stretch/>
        </p:blipFill>
        <p:spPr>
          <a:xfrm>
            <a:off x="5891243" y="1471615"/>
            <a:ext cx="3226024" cy="2498504"/>
          </a:xfrm>
          <a:prstGeom prst="rect">
            <a:avLst/>
          </a:prstGeom>
          <a:noFill/>
          <a:ln cap="flat" cmpd="sng" w="9525">
            <a:solidFill>
              <a:schemeClr val="dk1"/>
            </a:solidFill>
            <a:prstDash val="solid"/>
            <a:round/>
            <a:headEnd len="sm" w="sm" type="none"/>
            <a:tailEnd len="sm" w="sm" type="none"/>
          </a:ln>
        </p:spPr>
      </p:pic>
      <p:sp>
        <p:nvSpPr>
          <p:cNvPr id="259" name="Google Shape;259;p38"/>
          <p:cNvSpPr txBox="1"/>
          <p:nvPr/>
        </p:nvSpPr>
        <p:spPr>
          <a:xfrm>
            <a:off x="6651368" y="41307"/>
            <a:ext cx="2339400" cy="1362000"/>
          </a:xfrm>
          <a:prstGeom prst="rect">
            <a:avLst/>
          </a:prstGeom>
          <a:solidFill>
            <a:srgbClr val="2F5496"/>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2100">
                <a:solidFill>
                  <a:schemeClr val="lt1"/>
                </a:solidFill>
                <a:latin typeface="Calibri"/>
                <a:ea typeface="Calibri"/>
                <a:cs typeface="Calibri"/>
                <a:sym typeface="Calibri"/>
              </a:rPr>
              <a:t>Ledord</a:t>
            </a:r>
            <a:endParaRPr sz="1100"/>
          </a:p>
          <a:p>
            <a:pPr indent="-209550" lvl="0" marL="215900" marR="0" rtl="0" algn="l">
              <a:spcBef>
                <a:spcPts val="0"/>
              </a:spcBef>
              <a:spcAft>
                <a:spcPts val="0"/>
              </a:spcAft>
              <a:buClr>
                <a:schemeClr val="lt1"/>
              </a:buClr>
              <a:buSzPts val="2100"/>
              <a:buFont typeface="Arial"/>
              <a:buChar char="•"/>
            </a:pPr>
            <a:r>
              <a:rPr lang="sv" sz="2100">
                <a:solidFill>
                  <a:schemeClr val="lt1"/>
                </a:solidFill>
                <a:latin typeface="Calibri"/>
                <a:ea typeface="Calibri"/>
                <a:cs typeface="Calibri"/>
                <a:sym typeface="Calibri"/>
              </a:rPr>
              <a:t>Lokalt deltagande</a:t>
            </a:r>
            <a:endParaRPr sz="1100"/>
          </a:p>
          <a:p>
            <a:pPr indent="-209550" lvl="0" marL="215900" marR="0" rtl="0" algn="l">
              <a:spcBef>
                <a:spcPts val="0"/>
              </a:spcBef>
              <a:spcAft>
                <a:spcPts val="0"/>
              </a:spcAft>
              <a:buClr>
                <a:schemeClr val="lt1"/>
              </a:buClr>
              <a:buSzPts val="2100"/>
              <a:buFont typeface="Arial"/>
              <a:buChar char="•"/>
            </a:pPr>
            <a:r>
              <a:rPr lang="sv" sz="2100">
                <a:solidFill>
                  <a:schemeClr val="lt1"/>
                </a:solidFill>
                <a:latin typeface="Calibri"/>
                <a:ea typeface="Calibri"/>
                <a:cs typeface="Calibri"/>
                <a:sym typeface="Calibri"/>
              </a:rPr>
              <a:t>Samverkan</a:t>
            </a:r>
            <a:endParaRPr sz="1100"/>
          </a:p>
          <a:p>
            <a:pPr indent="-209550" lvl="0" marL="215900" marR="0" rtl="0" algn="l">
              <a:spcBef>
                <a:spcPts val="0"/>
              </a:spcBef>
              <a:spcAft>
                <a:spcPts val="0"/>
              </a:spcAft>
              <a:buClr>
                <a:schemeClr val="lt1"/>
              </a:buClr>
              <a:buSzPts val="2100"/>
              <a:buFont typeface="Arial"/>
              <a:buChar char="•"/>
            </a:pPr>
            <a:r>
              <a:rPr lang="sv" sz="2100">
                <a:solidFill>
                  <a:schemeClr val="lt1"/>
                </a:solidFill>
                <a:latin typeface="Calibri"/>
                <a:ea typeface="Calibri"/>
                <a:cs typeface="Calibri"/>
                <a:sym typeface="Calibri"/>
              </a:rPr>
              <a:t>Helhetssyn</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pic>
        <p:nvPicPr>
          <p:cNvPr id="265" name="Google Shape;265;p39"/>
          <p:cNvPicPr preferRelativeResize="0"/>
          <p:nvPr/>
        </p:nvPicPr>
        <p:blipFill rotWithShape="1">
          <a:blip r:embed="rId3">
            <a:alphaModFix/>
          </a:blip>
          <a:srcRect b="0" l="0" r="0" t="0"/>
          <a:stretch/>
        </p:blipFill>
        <p:spPr>
          <a:xfrm>
            <a:off x="0" y="40878"/>
            <a:ext cx="7335202" cy="5185648"/>
          </a:xfrm>
          <a:prstGeom prst="rect">
            <a:avLst/>
          </a:prstGeom>
          <a:noFill/>
          <a:ln cap="flat" cmpd="sng" w="38100">
            <a:solidFill>
              <a:srgbClr val="8DA9DB"/>
            </a:solidFill>
            <a:prstDash val="solid"/>
            <a:round/>
            <a:headEnd len="sm" w="sm" type="none"/>
            <a:tailEnd len="sm" w="sm" type="none"/>
          </a:ln>
        </p:spPr>
      </p:pic>
      <p:sp>
        <p:nvSpPr>
          <p:cNvPr id="266" name="Google Shape;266;p39"/>
          <p:cNvSpPr txBox="1"/>
          <p:nvPr/>
        </p:nvSpPr>
        <p:spPr>
          <a:xfrm>
            <a:off x="2440164" y="2294751"/>
            <a:ext cx="849385"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Viskan</a:t>
            </a:r>
            <a:endParaRPr sz="1100"/>
          </a:p>
        </p:txBody>
      </p:sp>
      <p:sp>
        <p:nvSpPr>
          <p:cNvPr id="267" name="Google Shape;267;p39"/>
          <p:cNvSpPr txBox="1"/>
          <p:nvPr/>
        </p:nvSpPr>
        <p:spPr>
          <a:xfrm>
            <a:off x="1175368" y="2622085"/>
            <a:ext cx="849386"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Rolfsån</a:t>
            </a:r>
            <a:endParaRPr sz="1400">
              <a:solidFill>
                <a:schemeClr val="dk1"/>
              </a:solidFill>
              <a:latin typeface="Calibri"/>
              <a:ea typeface="Calibri"/>
              <a:cs typeface="Calibri"/>
              <a:sym typeface="Calibri"/>
            </a:endParaRPr>
          </a:p>
        </p:txBody>
      </p:sp>
      <p:sp>
        <p:nvSpPr>
          <p:cNvPr id="268" name="Google Shape;268;p39"/>
          <p:cNvSpPr txBox="1"/>
          <p:nvPr/>
        </p:nvSpPr>
        <p:spPr>
          <a:xfrm>
            <a:off x="771043" y="2105918"/>
            <a:ext cx="150162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Kungsbackaån</a:t>
            </a:r>
            <a:endParaRPr sz="1100"/>
          </a:p>
        </p:txBody>
      </p:sp>
      <p:sp>
        <p:nvSpPr>
          <p:cNvPr id="269" name="Google Shape;269;p39"/>
          <p:cNvSpPr txBox="1"/>
          <p:nvPr/>
        </p:nvSpPr>
        <p:spPr>
          <a:xfrm>
            <a:off x="5376732" y="56465"/>
            <a:ext cx="15867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200">
                <a:solidFill>
                  <a:srgbClr val="2F5496"/>
                </a:solidFill>
                <a:latin typeface="Calibri"/>
                <a:ea typeface="Calibri"/>
                <a:cs typeface="Calibri"/>
                <a:sym typeface="Calibri"/>
              </a:rPr>
              <a:t>Statusklassning enligt vattenmyndigheten</a:t>
            </a:r>
            <a:endParaRPr sz="1100"/>
          </a:p>
        </p:txBody>
      </p:sp>
      <p:sp>
        <p:nvSpPr>
          <p:cNvPr id="270" name="Google Shape;270;p39"/>
          <p:cNvSpPr txBox="1"/>
          <p:nvPr/>
        </p:nvSpPr>
        <p:spPr>
          <a:xfrm>
            <a:off x="1129109" y="1485998"/>
            <a:ext cx="150162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Mölndalsån</a:t>
            </a:r>
            <a:endParaRPr sz="1100"/>
          </a:p>
        </p:txBody>
      </p:sp>
      <p:sp>
        <p:nvSpPr>
          <p:cNvPr id="271" name="Google Shape;271;p39"/>
          <p:cNvSpPr txBox="1"/>
          <p:nvPr/>
        </p:nvSpPr>
        <p:spPr>
          <a:xfrm>
            <a:off x="3970393" y="2083639"/>
            <a:ext cx="849386"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Ätran</a:t>
            </a:r>
            <a:endParaRPr sz="1100"/>
          </a:p>
        </p:txBody>
      </p:sp>
      <p:sp>
        <p:nvSpPr>
          <p:cNvPr id="272" name="Google Shape;272;p39"/>
          <p:cNvSpPr txBox="1"/>
          <p:nvPr/>
        </p:nvSpPr>
        <p:spPr>
          <a:xfrm>
            <a:off x="2620488" y="662207"/>
            <a:ext cx="150162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Säveån</a:t>
            </a:r>
            <a:endParaRPr sz="1100"/>
          </a:p>
        </p:txBody>
      </p:sp>
      <p:sp>
        <p:nvSpPr>
          <p:cNvPr id="273" name="Google Shape;273;p39"/>
          <p:cNvSpPr txBox="1"/>
          <p:nvPr/>
        </p:nvSpPr>
        <p:spPr>
          <a:xfrm>
            <a:off x="1721750" y="-35925"/>
            <a:ext cx="3283200" cy="6234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sv" sz="1800">
                <a:solidFill>
                  <a:schemeClr val="dk1"/>
                </a:solidFill>
                <a:latin typeface="Calibri"/>
                <a:ea typeface="Calibri"/>
                <a:cs typeface="Calibri"/>
                <a:sym typeface="Calibri"/>
              </a:rPr>
              <a:t>Huvudavrinningsområden</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sv" sz="1800">
                <a:solidFill>
                  <a:schemeClr val="dk1"/>
                </a:solidFill>
                <a:latin typeface="Calibri"/>
                <a:ea typeface="Calibri"/>
                <a:cs typeface="Calibri"/>
                <a:sym typeface="Calibri"/>
              </a:rPr>
              <a:t>och kommuner</a:t>
            </a:r>
            <a:endParaRPr sz="1800">
              <a:solidFill>
                <a:schemeClr val="dk1"/>
              </a:solidFill>
              <a:latin typeface="Calibri"/>
              <a:ea typeface="Calibri"/>
              <a:cs typeface="Calibri"/>
              <a:sym typeface="Calibri"/>
            </a:endParaRPr>
          </a:p>
        </p:txBody>
      </p:sp>
      <p:sp>
        <p:nvSpPr>
          <p:cNvPr id="274" name="Google Shape;274;p39"/>
          <p:cNvSpPr txBox="1"/>
          <p:nvPr/>
        </p:nvSpPr>
        <p:spPr>
          <a:xfrm>
            <a:off x="7335200" y="213368"/>
            <a:ext cx="1683000" cy="4873800"/>
          </a:xfrm>
          <a:prstGeom prst="rect">
            <a:avLst/>
          </a:prstGeom>
          <a:noFill/>
          <a:ln>
            <a:noFill/>
          </a:ln>
        </p:spPr>
        <p:txBody>
          <a:bodyPr anchorCtr="0" anchor="t" bIns="34275" lIns="68575" spcFirstLastPara="1" rIns="68575" wrap="square" tIns="34275">
            <a:normAutofit/>
          </a:bodyPr>
          <a:lstStyle/>
          <a:p>
            <a:pPr indent="-177800" lvl="0" marL="215900" marR="0" rtl="0" algn="l">
              <a:lnSpc>
                <a:spcPct val="90000"/>
              </a:lnSpc>
              <a:spcBef>
                <a:spcPts val="0"/>
              </a:spcBef>
              <a:spcAft>
                <a:spcPts val="0"/>
              </a:spcAft>
              <a:buClr>
                <a:schemeClr val="dk1"/>
              </a:buClr>
              <a:buSzPts val="1200"/>
              <a:buFont typeface="Arial"/>
              <a:buChar char="•"/>
            </a:pPr>
            <a:r>
              <a:rPr lang="sv" sz="1200">
                <a:solidFill>
                  <a:schemeClr val="dk1"/>
                </a:solidFill>
                <a:latin typeface="Calibri"/>
                <a:ea typeface="Calibri"/>
                <a:cs typeface="Calibri"/>
                <a:sym typeface="Calibri"/>
              </a:rPr>
              <a:t>Krav att uppnå minst </a:t>
            </a:r>
            <a:r>
              <a:rPr b="1" lang="sv" sz="1200">
                <a:solidFill>
                  <a:schemeClr val="dk1"/>
                </a:solidFill>
                <a:latin typeface="Calibri"/>
                <a:ea typeface="Calibri"/>
                <a:cs typeface="Calibri"/>
                <a:sym typeface="Calibri"/>
              </a:rPr>
              <a:t>god status i alla vattenförekomster före 2027 </a:t>
            </a:r>
            <a:r>
              <a:rPr lang="sv" sz="1200">
                <a:solidFill>
                  <a:schemeClr val="dk1"/>
                </a:solidFill>
                <a:latin typeface="Calibri"/>
                <a:ea typeface="Calibri"/>
                <a:cs typeface="Calibri"/>
                <a:sym typeface="Calibri"/>
              </a:rPr>
              <a:t>(även grundvattenförekomster ingår).</a:t>
            </a:r>
            <a:endParaRPr sz="1100"/>
          </a:p>
          <a:p>
            <a:pPr indent="-177800" lvl="0" marL="215900" marR="0" rtl="0" algn="l">
              <a:lnSpc>
                <a:spcPct val="90000"/>
              </a:lnSpc>
              <a:spcBef>
                <a:spcPts val="500"/>
              </a:spcBef>
              <a:spcAft>
                <a:spcPts val="0"/>
              </a:spcAft>
              <a:buClr>
                <a:schemeClr val="dk1"/>
              </a:buClr>
              <a:buSzPts val="1200"/>
              <a:buFont typeface="Arial"/>
              <a:buChar char="•"/>
            </a:pPr>
            <a:r>
              <a:rPr lang="sv" sz="1200">
                <a:solidFill>
                  <a:schemeClr val="dk1"/>
                </a:solidFill>
                <a:latin typeface="Calibri"/>
                <a:ea typeface="Calibri"/>
                <a:cs typeface="Calibri"/>
                <a:sym typeface="Calibri"/>
              </a:rPr>
              <a:t>Statusen </a:t>
            </a:r>
            <a:r>
              <a:rPr b="1" lang="sv" sz="1200">
                <a:solidFill>
                  <a:schemeClr val="dk1"/>
                </a:solidFill>
                <a:latin typeface="Calibri"/>
                <a:ea typeface="Calibri"/>
                <a:cs typeface="Calibri"/>
                <a:sym typeface="Calibri"/>
              </a:rPr>
              <a:t>får inte försämras</a:t>
            </a:r>
            <a:r>
              <a:rPr lang="sv" sz="1200">
                <a:solidFill>
                  <a:schemeClr val="dk1"/>
                </a:solidFill>
                <a:latin typeface="Calibri"/>
                <a:ea typeface="Calibri"/>
                <a:cs typeface="Calibri"/>
                <a:sym typeface="Calibri"/>
              </a:rPr>
              <a:t>.</a:t>
            </a:r>
            <a:endParaRPr sz="1100"/>
          </a:p>
          <a:p>
            <a:pPr indent="-177800" lvl="0" marL="215900" marR="0" rtl="0" algn="l">
              <a:lnSpc>
                <a:spcPct val="90000"/>
              </a:lnSpc>
              <a:spcBef>
                <a:spcPts val="500"/>
              </a:spcBef>
              <a:spcAft>
                <a:spcPts val="0"/>
              </a:spcAft>
              <a:buClr>
                <a:schemeClr val="dk1"/>
              </a:buClr>
              <a:buSzPts val="1200"/>
              <a:buFont typeface="Arial"/>
              <a:buChar char="•"/>
            </a:pPr>
            <a:r>
              <a:rPr lang="sv" sz="1200" u="sng">
                <a:solidFill>
                  <a:schemeClr val="hlink"/>
                </a:solidFill>
                <a:latin typeface="Calibri"/>
                <a:ea typeface="Calibri"/>
                <a:cs typeface="Calibri"/>
                <a:sym typeface="Calibri"/>
                <a:hlinkClick r:id="rId4"/>
              </a:rPr>
              <a:t>Åtgärdsprogram 2022-2027 </a:t>
            </a:r>
            <a:r>
              <a:rPr lang="sv" sz="1200">
                <a:solidFill>
                  <a:schemeClr val="dk1"/>
                </a:solidFill>
                <a:latin typeface="Calibri"/>
                <a:ea typeface="Calibri"/>
                <a:cs typeface="Calibri"/>
                <a:sym typeface="Calibri"/>
              </a:rPr>
              <a:t>som riktar sig till myndigheter och kommuner är framtaget av Vattenmyndigheten.</a:t>
            </a:r>
            <a:endParaRPr sz="1100"/>
          </a:p>
          <a:p>
            <a:pPr indent="-177800" lvl="0" marL="215900" marR="0" rtl="0" algn="l">
              <a:lnSpc>
                <a:spcPct val="90000"/>
              </a:lnSpc>
              <a:spcBef>
                <a:spcPts val="500"/>
              </a:spcBef>
              <a:spcAft>
                <a:spcPts val="0"/>
              </a:spcAft>
              <a:buClr>
                <a:schemeClr val="dk1"/>
              </a:buClr>
              <a:buSzPts val="1200"/>
              <a:buFont typeface="Arial"/>
              <a:buChar char="•"/>
            </a:pPr>
            <a:r>
              <a:rPr lang="sv" sz="1200">
                <a:solidFill>
                  <a:schemeClr val="dk1"/>
                </a:solidFill>
                <a:latin typeface="Calibri"/>
                <a:ea typeface="Calibri"/>
                <a:cs typeface="Calibri"/>
                <a:sym typeface="Calibri"/>
              </a:rPr>
              <a:t>Kommunerna </a:t>
            </a:r>
            <a:r>
              <a:rPr b="1" lang="sv" sz="1200">
                <a:solidFill>
                  <a:schemeClr val="dk1"/>
                </a:solidFill>
                <a:latin typeface="Calibri"/>
                <a:ea typeface="Calibri"/>
                <a:cs typeface="Calibri"/>
                <a:sym typeface="Calibri"/>
              </a:rPr>
              <a:t>återrapporterar</a:t>
            </a:r>
            <a:r>
              <a:rPr lang="sv" sz="1200">
                <a:solidFill>
                  <a:schemeClr val="dk1"/>
                </a:solidFill>
                <a:latin typeface="Calibri"/>
                <a:ea typeface="Calibri"/>
                <a:cs typeface="Calibri"/>
                <a:sym typeface="Calibri"/>
              </a:rPr>
              <a:t> till Vattenmyndigheterna i februari varje år som sedan rapporterar till EU.</a:t>
            </a:r>
            <a:endParaRPr sz="1100"/>
          </a:p>
          <a:p>
            <a:pPr indent="-139700" lvl="0" marL="215900" marR="0" rtl="0" algn="l">
              <a:lnSpc>
                <a:spcPct val="90000"/>
              </a:lnSpc>
              <a:spcBef>
                <a:spcPts val="500"/>
              </a:spcBef>
              <a:spcAft>
                <a:spcPts val="0"/>
              </a:spcAft>
              <a:buClr>
                <a:schemeClr val="dk1"/>
              </a:buClr>
              <a:buSzPts val="600"/>
              <a:buFont typeface="Arial"/>
              <a:buNone/>
            </a:pPr>
            <a:r>
              <a:t/>
            </a:r>
            <a:endParaRPr sz="600">
              <a:solidFill>
                <a:schemeClr val="dk1"/>
              </a:solidFill>
              <a:latin typeface="Calibri"/>
              <a:ea typeface="Calibri"/>
              <a:cs typeface="Calibri"/>
              <a:sym typeface="Calibri"/>
            </a:endParaRPr>
          </a:p>
        </p:txBody>
      </p:sp>
      <p:sp>
        <p:nvSpPr>
          <p:cNvPr id="275" name="Google Shape;275;p39"/>
          <p:cNvSpPr txBox="1"/>
          <p:nvPr/>
        </p:nvSpPr>
        <p:spPr>
          <a:xfrm>
            <a:off x="5463776" y="4149191"/>
            <a:ext cx="1806819" cy="630172"/>
          </a:xfrm>
          <a:prstGeom prst="rect">
            <a:avLst/>
          </a:prstGeom>
          <a:noFill/>
          <a:ln>
            <a:noFill/>
          </a:ln>
        </p:spPr>
        <p:txBody>
          <a:bodyPr anchorCtr="0" anchor="t" bIns="34275" lIns="68575" spcFirstLastPara="1" rIns="68575" wrap="square" tIns="34275">
            <a:spAutoFit/>
          </a:bodyPr>
          <a:lstStyle/>
          <a:p>
            <a:pPr indent="0" lvl="0" marL="38100" marR="0" rtl="0" algn="l">
              <a:lnSpc>
                <a:spcPct val="90000"/>
              </a:lnSpc>
              <a:spcBef>
                <a:spcPts val="0"/>
              </a:spcBef>
              <a:spcAft>
                <a:spcPts val="0"/>
              </a:spcAft>
              <a:buNone/>
            </a:pPr>
            <a:r>
              <a:rPr lang="sv" sz="1400" u="sng">
                <a:solidFill>
                  <a:schemeClr val="hlink"/>
                </a:solidFill>
                <a:latin typeface="Calibri"/>
                <a:ea typeface="Calibri"/>
                <a:cs typeface="Calibri"/>
                <a:sym typeface="Calibri"/>
                <a:hlinkClick r:id="rId5"/>
              </a:rPr>
              <a:t>VISS (Vatteninformation Sverige)</a:t>
            </a:r>
            <a:endParaRPr sz="14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628650" y="53683"/>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F5496"/>
              </a:buClr>
              <a:buSzPts val="3300"/>
              <a:buFont typeface="Calibri"/>
              <a:buNone/>
            </a:pPr>
            <a:r>
              <a:rPr lang="sv">
                <a:solidFill>
                  <a:srgbClr val="2F5496"/>
                </a:solidFill>
                <a:latin typeface="Calibri"/>
                <a:ea typeface="Calibri"/>
                <a:cs typeface="Calibri"/>
                <a:sym typeface="Calibri"/>
              </a:rPr>
              <a:t>Vattenråd</a:t>
            </a:r>
            <a:endParaRPr/>
          </a:p>
        </p:txBody>
      </p:sp>
      <p:sp>
        <p:nvSpPr>
          <p:cNvPr id="282" name="Google Shape;282;p40"/>
          <p:cNvSpPr txBox="1"/>
          <p:nvPr>
            <p:ph idx="1" type="body"/>
          </p:nvPr>
        </p:nvSpPr>
        <p:spPr>
          <a:xfrm>
            <a:off x="628649" y="1047856"/>
            <a:ext cx="6178924" cy="185612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sv"/>
              <a:t>Förening för </a:t>
            </a:r>
            <a:r>
              <a:rPr b="1" lang="sv">
                <a:solidFill>
                  <a:srgbClr val="2F5496"/>
                </a:solidFill>
              </a:rPr>
              <a:t>samverkan, deltagande</a:t>
            </a:r>
            <a:r>
              <a:rPr lang="sv"/>
              <a:t> och </a:t>
            </a:r>
            <a:r>
              <a:rPr b="1" lang="sv">
                <a:solidFill>
                  <a:srgbClr val="2F5496"/>
                </a:solidFill>
              </a:rPr>
              <a:t>helhetssyn</a:t>
            </a:r>
            <a:r>
              <a:rPr lang="sv"/>
              <a:t> inom ett avrinningsområde.</a:t>
            </a:r>
            <a:endParaRPr/>
          </a:p>
          <a:p>
            <a:pPr indent="-171450" lvl="0" marL="177800" rtl="0" algn="l">
              <a:lnSpc>
                <a:spcPct val="90000"/>
              </a:lnSpc>
              <a:spcBef>
                <a:spcPts val="800"/>
              </a:spcBef>
              <a:spcAft>
                <a:spcPts val="0"/>
              </a:spcAft>
              <a:buClr>
                <a:schemeClr val="dk1"/>
              </a:buClr>
              <a:buSzPts val="2100"/>
              <a:buChar char="•"/>
            </a:pPr>
            <a:r>
              <a:rPr lang="sv"/>
              <a:t>Kan söka pengar och driva gemensamma </a:t>
            </a:r>
            <a:r>
              <a:rPr b="1" lang="sv">
                <a:solidFill>
                  <a:srgbClr val="2F5496"/>
                </a:solidFill>
              </a:rPr>
              <a:t>projekt</a:t>
            </a:r>
            <a:r>
              <a:rPr lang="sv"/>
              <a:t>.</a:t>
            </a:r>
            <a:endParaRPr/>
          </a:p>
          <a:p>
            <a:pPr indent="-171450" lvl="0" marL="177800" rtl="0" algn="l">
              <a:lnSpc>
                <a:spcPct val="90000"/>
              </a:lnSpc>
              <a:spcBef>
                <a:spcPts val="800"/>
              </a:spcBef>
              <a:spcAft>
                <a:spcPts val="0"/>
              </a:spcAft>
              <a:buClr>
                <a:schemeClr val="dk1"/>
              </a:buClr>
              <a:buSzPts val="2100"/>
              <a:buChar char="•"/>
            </a:pPr>
            <a:r>
              <a:rPr lang="sv"/>
              <a:t>Bidrar till att uppfylla </a:t>
            </a:r>
            <a:r>
              <a:rPr b="1" lang="sv">
                <a:solidFill>
                  <a:srgbClr val="2F5496"/>
                </a:solidFill>
              </a:rPr>
              <a:t>vattendirektivet</a:t>
            </a:r>
            <a:r>
              <a:rPr lang="sv"/>
              <a:t>.</a:t>
            </a:r>
            <a:endParaRPr/>
          </a:p>
        </p:txBody>
      </p:sp>
      <p:sp>
        <p:nvSpPr>
          <p:cNvPr id="283" name="Google Shape;283;p40"/>
          <p:cNvSpPr txBox="1"/>
          <p:nvPr/>
        </p:nvSpPr>
        <p:spPr>
          <a:xfrm>
            <a:off x="586628" y="2739223"/>
            <a:ext cx="7886700" cy="994172"/>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2F5496"/>
              </a:buClr>
              <a:buSzPts val="3300"/>
              <a:buFont typeface="Calibri"/>
              <a:buNone/>
            </a:pPr>
            <a:r>
              <a:rPr lang="sv" sz="3300">
                <a:solidFill>
                  <a:srgbClr val="2F5496"/>
                </a:solidFill>
                <a:latin typeface="Calibri"/>
                <a:ea typeface="Calibri"/>
                <a:cs typeface="Calibri"/>
                <a:sym typeface="Calibri"/>
              </a:rPr>
              <a:t>Samordnad recipientkontroll (SRK)</a:t>
            </a:r>
            <a:endParaRPr sz="1100"/>
          </a:p>
        </p:txBody>
      </p:sp>
      <p:sp>
        <p:nvSpPr>
          <p:cNvPr id="284" name="Google Shape;284;p40"/>
          <p:cNvSpPr txBox="1"/>
          <p:nvPr/>
        </p:nvSpPr>
        <p:spPr>
          <a:xfrm>
            <a:off x="649661" y="3531626"/>
            <a:ext cx="5385380" cy="1223352"/>
          </a:xfrm>
          <a:prstGeom prst="rect">
            <a:avLst/>
          </a:prstGeom>
          <a:noFill/>
          <a:ln>
            <a:noFill/>
          </a:ln>
        </p:spPr>
        <p:txBody>
          <a:bodyPr anchorCtr="0" anchor="t" bIns="34275" lIns="68575" spcFirstLastPara="1" rIns="68575" wrap="square" tIns="34275">
            <a:normAutofit/>
          </a:bodyPr>
          <a:lstStyle/>
          <a:p>
            <a:pPr indent="-171450" lvl="0" marL="177800" marR="0" rtl="0" algn="l">
              <a:lnSpc>
                <a:spcPct val="90000"/>
              </a:lnSpc>
              <a:spcBef>
                <a:spcPts val="0"/>
              </a:spcBef>
              <a:spcAft>
                <a:spcPts val="0"/>
              </a:spcAft>
              <a:buClr>
                <a:schemeClr val="dk1"/>
              </a:buClr>
              <a:buSzPts val="2100"/>
              <a:buFont typeface="Arial"/>
              <a:buChar char="•"/>
            </a:pPr>
            <a:r>
              <a:rPr lang="sv" sz="2100">
                <a:solidFill>
                  <a:schemeClr val="dk1"/>
                </a:solidFill>
                <a:latin typeface="Calibri"/>
                <a:ea typeface="Calibri"/>
                <a:cs typeface="Calibri"/>
                <a:sym typeface="Calibri"/>
              </a:rPr>
              <a:t>Kommuner och vissa företag är ålagda att utföra </a:t>
            </a:r>
            <a:r>
              <a:rPr b="1" lang="sv" sz="2100">
                <a:solidFill>
                  <a:srgbClr val="2F5496"/>
                </a:solidFill>
                <a:latin typeface="Calibri"/>
                <a:ea typeface="Calibri"/>
                <a:cs typeface="Calibri"/>
                <a:sym typeface="Calibri"/>
              </a:rPr>
              <a:t>egen vattenprovtagning.</a:t>
            </a:r>
            <a:endParaRPr sz="2100">
              <a:solidFill>
                <a:schemeClr val="dk1"/>
              </a:solidFill>
              <a:latin typeface="Calibri"/>
              <a:ea typeface="Calibri"/>
              <a:cs typeface="Calibri"/>
              <a:sym typeface="Calibri"/>
            </a:endParaRPr>
          </a:p>
          <a:p>
            <a:pPr indent="-171450" lvl="0" marL="177800" marR="0" rtl="0" algn="l">
              <a:lnSpc>
                <a:spcPct val="90000"/>
              </a:lnSpc>
              <a:spcBef>
                <a:spcPts val="800"/>
              </a:spcBef>
              <a:spcAft>
                <a:spcPts val="0"/>
              </a:spcAft>
              <a:buClr>
                <a:schemeClr val="dk1"/>
              </a:buClr>
              <a:buSzPts val="2100"/>
              <a:buFont typeface="Arial"/>
              <a:buChar char="•"/>
            </a:pPr>
            <a:r>
              <a:rPr lang="sv" sz="2100">
                <a:solidFill>
                  <a:schemeClr val="dk1"/>
                </a:solidFill>
                <a:latin typeface="Calibri"/>
                <a:ea typeface="Calibri"/>
                <a:cs typeface="Calibri"/>
                <a:sym typeface="Calibri"/>
              </a:rPr>
              <a:t>Samordnad recipientkontroll </a:t>
            </a:r>
            <a:r>
              <a:rPr b="1" lang="sv" sz="2100">
                <a:solidFill>
                  <a:srgbClr val="2F5496"/>
                </a:solidFill>
                <a:latin typeface="Calibri"/>
                <a:ea typeface="Calibri"/>
                <a:cs typeface="Calibri"/>
                <a:sym typeface="Calibri"/>
              </a:rPr>
              <a:t>effektiviserar</a:t>
            </a:r>
            <a:r>
              <a:rPr lang="sv" sz="2100">
                <a:solidFill>
                  <a:schemeClr val="dk1"/>
                </a:solidFill>
                <a:latin typeface="Calibri"/>
                <a:ea typeface="Calibri"/>
                <a:cs typeface="Calibri"/>
                <a:sym typeface="Calibri"/>
              </a:rPr>
              <a:t>.</a:t>
            </a:r>
            <a:endParaRPr sz="1100"/>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pic>
        <p:nvPicPr>
          <p:cNvPr descr="Vågmönster i vattnet" id="285" name="Google Shape;285;p40"/>
          <p:cNvPicPr preferRelativeResize="0"/>
          <p:nvPr/>
        </p:nvPicPr>
        <p:blipFill rotWithShape="1">
          <a:blip r:embed="rId3">
            <a:alphaModFix/>
          </a:blip>
          <a:srcRect b="0" l="0" r="0" t="0"/>
          <a:stretch/>
        </p:blipFill>
        <p:spPr>
          <a:xfrm>
            <a:off x="6983642" y="8"/>
            <a:ext cx="2160358" cy="5143493"/>
          </a:xfrm>
          <a:prstGeom prst="rect">
            <a:avLst/>
          </a:prstGeom>
          <a:noFill/>
          <a:ln>
            <a:noFill/>
          </a:ln>
        </p:spPr>
      </p:pic>
      <p:pic>
        <p:nvPicPr>
          <p:cNvPr id="286" name="Google Shape;286;p40"/>
          <p:cNvPicPr preferRelativeResize="0"/>
          <p:nvPr/>
        </p:nvPicPr>
        <p:blipFill rotWithShape="1">
          <a:blip r:embed="rId4">
            <a:alphaModFix/>
          </a:blip>
          <a:srcRect b="0" l="0" r="0" t="0"/>
          <a:stretch/>
        </p:blipFill>
        <p:spPr>
          <a:xfrm>
            <a:off x="4656651" y="1486670"/>
            <a:ext cx="5156612" cy="36482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animEffect filter="fade" transition="in">
                                      <p:cBhvr>
                                        <p:cTn dur="500"/>
                                        <p:tgtEl>
                                          <p:spTgt spid="28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animEffect filter="fade" transition="in">
                                      <p:cBhvr>
                                        <p:cTn dur="500"/>
                                        <p:tgtEl>
                                          <p:spTgt spid="28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84">
                                            <p:txEl>
                                              <p:pRg end="2" st="2"/>
                                            </p:txEl>
                                          </p:spTgt>
                                        </p:tgtEl>
                                        <p:attrNameLst>
                                          <p:attrName>style.visibility</p:attrName>
                                        </p:attrNameLst>
                                      </p:cBhvr>
                                      <p:to>
                                        <p:strVal val="visible"/>
                                      </p:to>
                                    </p:set>
                                    <p:animEffect filter="fade" transition="in">
                                      <p:cBhvr>
                                        <p:cTn dur="500"/>
                                        <p:tgtEl>
                                          <p:spTgt spid="28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84">
                                            <p:txEl>
                                              <p:pRg end="3" st="3"/>
                                            </p:txEl>
                                          </p:spTgt>
                                        </p:tgtEl>
                                        <p:attrNameLst>
                                          <p:attrName>style.visibility</p:attrName>
                                        </p:attrNameLst>
                                      </p:cBhvr>
                                      <p:to>
                                        <p:strVal val="visible"/>
                                      </p:to>
                                    </p:set>
                                    <p:animEffect filter="fade" transition="in">
                                      <p:cBhvr>
                                        <p:cTn dur="500"/>
                                        <p:tgtEl>
                                          <p:spTgt spid="284">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84">
                                            <p:txEl>
                                              <p:pRg end="4" st="4"/>
                                            </p:txEl>
                                          </p:spTgt>
                                        </p:tgtEl>
                                        <p:attrNameLst>
                                          <p:attrName>style.visibility</p:attrName>
                                        </p:attrNameLst>
                                      </p:cBhvr>
                                      <p:to>
                                        <p:strVal val="visible"/>
                                      </p:to>
                                    </p:set>
                                    <p:animEffect filter="fade" transition="in">
                                      <p:cBhvr>
                                        <p:cTn dur="500"/>
                                        <p:tgtEl>
                                          <p:spTgt spid="28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2F3"/>
        </a:solidFill>
      </p:bgPr>
    </p:bg>
    <p:spTree>
      <p:nvGrpSpPr>
        <p:cNvPr id="291" name="Shape 291"/>
        <p:cNvGrpSpPr/>
        <p:nvPr/>
      </p:nvGrpSpPr>
      <p:grpSpPr>
        <a:xfrm>
          <a:off x="0" y="0"/>
          <a:ext cx="0" cy="0"/>
          <a:chOff x="0" y="0"/>
          <a:chExt cx="0" cy="0"/>
        </a:xfrm>
      </p:grpSpPr>
      <p:sp>
        <p:nvSpPr>
          <p:cNvPr id="292" name="Google Shape;292;p41"/>
          <p:cNvSpPr/>
          <p:nvPr/>
        </p:nvSpPr>
        <p:spPr>
          <a:xfrm>
            <a:off x="638275" y="946400"/>
            <a:ext cx="8424300" cy="1950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sv" sz="2600">
                <a:solidFill>
                  <a:srgbClr val="2F5496"/>
                </a:solidFill>
                <a:latin typeface="Calibri"/>
                <a:ea typeface="Calibri"/>
                <a:cs typeface="Calibri"/>
                <a:sym typeface="Calibri"/>
              </a:rPr>
              <a:t>Vår vision är artrikedom och rent vatten i alla sjöar, åar, bäckar och våtmarker som ansluter till Lygnern och Rolfsån </a:t>
            </a:r>
            <a:endParaRPr b="1" sz="2600">
              <a:solidFill>
                <a:srgbClr val="2F5496"/>
              </a:solidFill>
              <a:latin typeface="Calibri"/>
              <a:ea typeface="Calibri"/>
              <a:cs typeface="Calibri"/>
              <a:sym typeface="Calibri"/>
            </a:endParaRPr>
          </a:p>
          <a:p>
            <a:pPr indent="0" lvl="0" marL="0" marR="0" rtl="0" algn="l">
              <a:spcBef>
                <a:spcPts val="500"/>
              </a:spcBef>
              <a:spcAft>
                <a:spcPts val="0"/>
              </a:spcAft>
              <a:buNone/>
            </a:pPr>
            <a:r>
              <a:rPr lang="sv" sz="1200">
                <a:solidFill>
                  <a:srgbClr val="000000"/>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b="1" lang="sv" sz="1500">
                <a:solidFill>
                  <a:srgbClr val="2F5496"/>
                </a:solidFill>
                <a:latin typeface="Calibri"/>
                <a:ea typeface="Calibri"/>
                <a:cs typeface="Calibri"/>
                <a:sym typeface="Calibri"/>
              </a:rPr>
              <a:t>Vi säkerställer vår vision genom att:</a:t>
            </a:r>
            <a:endParaRPr b="1" sz="1800">
              <a:solidFill>
                <a:srgbClr val="2F5496"/>
              </a:solidFill>
              <a:latin typeface="Calibri"/>
              <a:ea typeface="Calibri"/>
              <a:cs typeface="Calibri"/>
              <a:sym typeface="Calibri"/>
            </a:endParaRPr>
          </a:p>
          <a:p>
            <a:pPr indent="-254000" lvl="0" marL="254000" marR="0" rtl="0" algn="l">
              <a:spcBef>
                <a:spcPts val="0"/>
              </a:spcBef>
              <a:spcAft>
                <a:spcPts val="0"/>
              </a:spcAft>
              <a:buClr>
                <a:srgbClr val="000000"/>
              </a:buClr>
              <a:buSzPts val="1400"/>
              <a:buFont typeface="Noto Sans Symbols"/>
              <a:buChar char="∙"/>
            </a:pPr>
            <a:r>
              <a:rPr b="1" lang="sv" sz="1400">
                <a:solidFill>
                  <a:srgbClr val="000000"/>
                </a:solidFill>
                <a:latin typeface="Calibri"/>
                <a:ea typeface="Calibri"/>
                <a:cs typeface="Calibri"/>
                <a:sym typeface="Calibri"/>
              </a:rPr>
              <a:t>Arbeta långsiktigt </a:t>
            </a:r>
            <a:r>
              <a:rPr lang="sv" sz="1400">
                <a:solidFill>
                  <a:srgbClr val="000000"/>
                </a:solidFill>
                <a:latin typeface="Calibri"/>
                <a:ea typeface="Calibri"/>
                <a:cs typeface="Calibri"/>
                <a:sym typeface="Calibri"/>
              </a:rPr>
              <a:t>tillsammans med kommuner och myndigheter.</a:t>
            </a:r>
            <a:endParaRPr sz="1500">
              <a:solidFill>
                <a:schemeClr val="dk1"/>
              </a:solidFill>
              <a:latin typeface="Times New Roman"/>
              <a:ea typeface="Times New Roman"/>
              <a:cs typeface="Times New Roman"/>
              <a:sym typeface="Times New Roman"/>
            </a:endParaRPr>
          </a:p>
          <a:p>
            <a:pPr indent="-254000" lvl="0" marL="254000" marR="0" rtl="0" algn="l">
              <a:spcBef>
                <a:spcPts val="0"/>
              </a:spcBef>
              <a:spcAft>
                <a:spcPts val="0"/>
              </a:spcAft>
              <a:buClr>
                <a:srgbClr val="000000"/>
              </a:buClr>
              <a:buSzPts val="1400"/>
              <a:buFont typeface="Noto Sans Symbols"/>
              <a:buChar char="∙"/>
            </a:pPr>
            <a:r>
              <a:rPr lang="sv" sz="1400">
                <a:solidFill>
                  <a:srgbClr val="000000"/>
                </a:solidFill>
                <a:latin typeface="Calibri"/>
                <a:ea typeface="Calibri"/>
                <a:cs typeface="Calibri"/>
                <a:sym typeface="Calibri"/>
              </a:rPr>
              <a:t>Vattenrådet ska vara en </a:t>
            </a:r>
            <a:r>
              <a:rPr b="1" lang="sv" sz="1400">
                <a:solidFill>
                  <a:srgbClr val="000000"/>
                </a:solidFill>
                <a:latin typeface="Calibri"/>
                <a:ea typeface="Calibri"/>
                <a:cs typeface="Calibri"/>
                <a:sym typeface="Calibri"/>
              </a:rPr>
              <a:t>inkluderande mötesplats </a:t>
            </a:r>
            <a:r>
              <a:rPr lang="sv" sz="1400">
                <a:solidFill>
                  <a:srgbClr val="000000"/>
                </a:solidFill>
                <a:latin typeface="Calibri"/>
                <a:ea typeface="Calibri"/>
                <a:cs typeface="Calibri"/>
                <a:sym typeface="Calibri"/>
              </a:rPr>
              <a:t>för samverkan. </a:t>
            </a:r>
            <a:endParaRPr sz="1500">
              <a:solidFill>
                <a:schemeClr val="dk1"/>
              </a:solidFill>
              <a:latin typeface="Times New Roman"/>
              <a:ea typeface="Times New Roman"/>
              <a:cs typeface="Times New Roman"/>
              <a:sym typeface="Times New Roman"/>
            </a:endParaRPr>
          </a:p>
          <a:p>
            <a:pPr indent="-254000" lvl="0" marL="254000" marR="0" rtl="0" algn="l">
              <a:spcBef>
                <a:spcPts val="0"/>
              </a:spcBef>
              <a:spcAft>
                <a:spcPts val="0"/>
              </a:spcAft>
              <a:buClr>
                <a:srgbClr val="000000"/>
              </a:buClr>
              <a:buSzPts val="1400"/>
              <a:buFont typeface="Noto Sans Symbols"/>
              <a:buChar char="∙"/>
            </a:pPr>
            <a:r>
              <a:rPr lang="sv" sz="1400">
                <a:solidFill>
                  <a:srgbClr val="000000"/>
                </a:solidFill>
                <a:latin typeface="Calibri"/>
                <a:ea typeface="Calibri"/>
                <a:cs typeface="Calibri"/>
                <a:sym typeface="Calibri"/>
              </a:rPr>
              <a:t>Främja </a:t>
            </a:r>
            <a:r>
              <a:rPr b="1" lang="sv" sz="1400">
                <a:solidFill>
                  <a:srgbClr val="000000"/>
                </a:solidFill>
                <a:latin typeface="Calibri"/>
                <a:ea typeface="Calibri"/>
                <a:cs typeface="Calibri"/>
                <a:sym typeface="Calibri"/>
              </a:rPr>
              <a:t>sammanhängande vattensystem </a:t>
            </a:r>
            <a:r>
              <a:rPr lang="sv" sz="1400">
                <a:solidFill>
                  <a:srgbClr val="000000"/>
                </a:solidFill>
                <a:latin typeface="Calibri"/>
                <a:ea typeface="Calibri"/>
                <a:cs typeface="Calibri"/>
                <a:sym typeface="Calibri"/>
              </a:rPr>
              <a:t>med fria vandringsvägar och naturliga lekplatser för fisk.</a:t>
            </a:r>
            <a:endParaRPr sz="1500">
              <a:solidFill>
                <a:schemeClr val="dk1"/>
              </a:solidFill>
              <a:latin typeface="Times New Roman"/>
              <a:ea typeface="Times New Roman"/>
              <a:cs typeface="Times New Roman"/>
              <a:sym typeface="Times New Roman"/>
            </a:endParaRPr>
          </a:p>
        </p:txBody>
      </p:sp>
      <p:sp>
        <p:nvSpPr>
          <p:cNvPr id="293" name="Google Shape;293;p41"/>
          <p:cNvSpPr/>
          <p:nvPr/>
        </p:nvSpPr>
        <p:spPr>
          <a:xfrm>
            <a:off x="638282" y="3059707"/>
            <a:ext cx="7678251" cy="1800493"/>
          </a:xfrm>
          <a:prstGeom prst="rect">
            <a:avLst/>
          </a:prstGeom>
          <a:solidFill>
            <a:schemeClr val="lt1">
              <a:alpha val="67450"/>
            </a:schemeClr>
          </a:solidFill>
          <a:ln cap="flat" cmpd="sng" w="9525">
            <a:solidFill>
              <a:srgbClr val="2F5496"/>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b="1" lang="sv" sz="1800">
                <a:solidFill>
                  <a:srgbClr val="2F5496"/>
                </a:solidFill>
                <a:latin typeface="Calibri"/>
                <a:ea typeface="Calibri"/>
                <a:cs typeface="Calibri"/>
                <a:sym typeface="Calibri"/>
              </a:rPr>
              <a:t>I vattenrådets stadgar står: </a:t>
            </a:r>
            <a:endParaRPr sz="1100"/>
          </a:p>
          <a:p>
            <a:pPr indent="0" lvl="0" marL="0" marR="0" rtl="0" algn="l">
              <a:spcBef>
                <a:spcPts val="0"/>
              </a:spcBef>
              <a:spcAft>
                <a:spcPts val="0"/>
              </a:spcAft>
              <a:buNone/>
            </a:pPr>
            <a:r>
              <a:rPr lang="sv" sz="1400">
                <a:solidFill>
                  <a:srgbClr val="000000"/>
                </a:solidFill>
                <a:latin typeface="Calibri"/>
                <a:ea typeface="Calibri"/>
                <a:cs typeface="Calibri"/>
                <a:sym typeface="Calibri"/>
              </a:rPr>
              <a:t>”Ändamålet med vattenrådet är att </a:t>
            </a:r>
            <a:r>
              <a:rPr b="1" i="1" lang="sv" sz="1400">
                <a:solidFill>
                  <a:srgbClr val="000000"/>
                </a:solidFill>
                <a:latin typeface="Calibri"/>
                <a:ea typeface="Calibri"/>
                <a:cs typeface="Calibri"/>
                <a:sym typeface="Calibri"/>
              </a:rPr>
              <a:t>aktivt och drivande medverka i planeringsprocesser </a:t>
            </a:r>
            <a:r>
              <a:rPr lang="sv" sz="1400">
                <a:solidFill>
                  <a:srgbClr val="000000"/>
                </a:solidFill>
                <a:latin typeface="Calibri"/>
                <a:ea typeface="Calibri"/>
                <a:cs typeface="Calibri"/>
                <a:sym typeface="Calibri"/>
              </a:rPr>
              <a:t>för att bevara eller uppnå god vattenstatus i Lygnern/Rolfsån och dess avrinningsområde. Arbetet ska omfatta</a:t>
            </a:r>
            <a:r>
              <a:rPr b="1" i="1" lang="sv" sz="1400">
                <a:solidFill>
                  <a:srgbClr val="000000"/>
                </a:solidFill>
                <a:latin typeface="Calibri"/>
                <a:ea typeface="Calibri"/>
                <a:cs typeface="Calibri"/>
                <a:sym typeface="Calibri"/>
              </a:rPr>
              <a:t> </a:t>
            </a:r>
            <a:r>
              <a:rPr lang="sv" sz="1400">
                <a:solidFill>
                  <a:srgbClr val="000000"/>
                </a:solidFill>
                <a:latin typeface="Calibri"/>
                <a:ea typeface="Calibri"/>
                <a:cs typeface="Calibri"/>
                <a:sym typeface="Calibri"/>
              </a:rPr>
              <a:t>både grundvatten och ytvatten.”</a:t>
            </a:r>
            <a:endParaRPr sz="1100"/>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rPr lang="sv" sz="1400">
                <a:solidFill>
                  <a:srgbClr val="000000"/>
                </a:solidFill>
                <a:latin typeface="Calibri"/>
                <a:ea typeface="Calibri"/>
                <a:cs typeface="Calibri"/>
                <a:sym typeface="Calibri"/>
              </a:rPr>
              <a:t>”Lygnerns vattenråd ska sträva efter att ha </a:t>
            </a:r>
            <a:r>
              <a:rPr b="1" i="1" lang="sv" sz="1400">
                <a:solidFill>
                  <a:srgbClr val="000000"/>
                </a:solidFill>
                <a:latin typeface="Calibri"/>
                <a:ea typeface="Calibri"/>
                <a:cs typeface="Calibri"/>
                <a:sym typeface="Calibri"/>
              </a:rPr>
              <a:t>en djup, men samtidigt bred kunskap om avrinningsområdet</a:t>
            </a:r>
            <a:r>
              <a:rPr lang="sv" sz="1400">
                <a:solidFill>
                  <a:srgbClr val="000000"/>
                </a:solidFill>
                <a:latin typeface="Calibri"/>
                <a:ea typeface="Calibri"/>
                <a:cs typeface="Calibri"/>
                <a:sym typeface="Calibri"/>
              </a:rPr>
              <a:t>. Lygnerns vattenråd ska utgöra en viktig instans i arbetet för en förbättrad vattenkvalitet i Lygnern/Rolfsån </a:t>
            </a:r>
            <a:r>
              <a:rPr b="1" i="1" lang="sv" sz="1400">
                <a:solidFill>
                  <a:srgbClr val="000000"/>
                </a:solidFill>
                <a:latin typeface="Calibri"/>
                <a:ea typeface="Calibri"/>
                <a:cs typeface="Calibri"/>
                <a:sym typeface="Calibri"/>
              </a:rPr>
              <a:t>baserad på medlemmarnas kompetens och erfarenhet</a:t>
            </a:r>
            <a:r>
              <a:rPr lang="sv" sz="1400">
                <a:solidFill>
                  <a:srgbClr val="000000"/>
                </a:solidFill>
                <a:latin typeface="Calibri"/>
                <a:ea typeface="Calibri"/>
                <a:cs typeface="Calibri"/>
                <a:sym typeface="Calibri"/>
              </a:rPr>
              <a:t>.”</a:t>
            </a:r>
            <a:endParaRPr sz="1100"/>
          </a:p>
        </p:txBody>
      </p:sp>
      <p:pic>
        <p:nvPicPr>
          <p:cNvPr descr="En bild som visar natur, karta&#10;&#10;Automatiskt genererad beskrivning" id="294" name="Google Shape;294;p41"/>
          <p:cNvPicPr preferRelativeResize="0"/>
          <p:nvPr/>
        </p:nvPicPr>
        <p:blipFill rotWithShape="1">
          <a:blip r:embed="rId3">
            <a:alphaModFix/>
          </a:blip>
          <a:srcRect b="0" l="0" r="0" t="0"/>
          <a:stretch/>
        </p:blipFill>
        <p:spPr>
          <a:xfrm>
            <a:off x="164315" y="164384"/>
            <a:ext cx="1604786" cy="109159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4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F5496"/>
              </a:buClr>
              <a:buSzPts val="3300"/>
              <a:buFont typeface="Calibri"/>
              <a:buNone/>
            </a:pPr>
            <a:r>
              <a:rPr lang="sv">
                <a:solidFill>
                  <a:srgbClr val="2F5496"/>
                </a:solidFill>
                <a:latin typeface="Calibri"/>
                <a:ea typeface="Calibri"/>
                <a:cs typeface="Calibri"/>
                <a:sym typeface="Calibri"/>
              </a:rPr>
              <a:t>Organisation</a:t>
            </a:r>
            <a:endParaRPr/>
          </a:p>
        </p:txBody>
      </p:sp>
      <p:sp>
        <p:nvSpPr>
          <p:cNvPr id="301" name="Google Shape;301;p42"/>
          <p:cNvSpPr txBox="1"/>
          <p:nvPr>
            <p:ph idx="1" type="body"/>
          </p:nvPr>
        </p:nvSpPr>
        <p:spPr>
          <a:xfrm>
            <a:off x="628650" y="1348978"/>
            <a:ext cx="6156059" cy="3263504"/>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rgbClr val="2F5496"/>
              </a:buClr>
              <a:buSzPts val="2100"/>
              <a:buChar char="•"/>
            </a:pPr>
            <a:r>
              <a:rPr b="1" lang="sv">
                <a:solidFill>
                  <a:srgbClr val="2F5496"/>
                </a:solidFill>
              </a:rPr>
              <a:t>Styrelse</a:t>
            </a:r>
            <a:r>
              <a:rPr lang="sv"/>
              <a:t> </a:t>
            </a:r>
            <a:r>
              <a:rPr lang="sv" sz="1800"/>
              <a:t>med representanter från kommuner (politiker), intresseorganisationer, företag, ideella föreningar</a:t>
            </a:r>
            <a:endParaRPr/>
          </a:p>
          <a:p>
            <a:pPr indent="-171450" lvl="0" marL="177800" rtl="0" algn="l">
              <a:lnSpc>
                <a:spcPct val="90000"/>
              </a:lnSpc>
              <a:spcBef>
                <a:spcPts val="800"/>
              </a:spcBef>
              <a:spcAft>
                <a:spcPts val="0"/>
              </a:spcAft>
              <a:buClr>
                <a:srgbClr val="2F5496"/>
              </a:buClr>
              <a:buSzPts val="2100"/>
              <a:buChar char="•"/>
            </a:pPr>
            <a:r>
              <a:rPr b="1" lang="sv">
                <a:solidFill>
                  <a:srgbClr val="2F5496"/>
                </a:solidFill>
              </a:rPr>
              <a:t>Årsmöte</a:t>
            </a:r>
            <a:r>
              <a:rPr lang="sv"/>
              <a:t> </a:t>
            </a:r>
            <a:r>
              <a:rPr lang="sv" sz="1800"/>
              <a:t>med politiska ombud från kommuner samt ombud från medlemsorganisationerna</a:t>
            </a:r>
            <a:endParaRPr/>
          </a:p>
          <a:p>
            <a:pPr indent="-171450" lvl="0" marL="177800" rtl="0" algn="l">
              <a:lnSpc>
                <a:spcPct val="90000"/>
              </a:lnSpc>
              <a:spcBef>
                <a:spcPts val="800"/>
              </a:spcBef>
              <a:spcAft>
                <a:spcPts val="0"/>
              </a:spcAft>
              <a:buClr>
                <a:srgbClr val="2F5496"/>
              </a:buClr>
              <a:buSzPts val="2100"/>
              <a:buChar char="•"/>
            </a:pPr>
            <a:r>
              <a:rPr b="1" lang="sv">
                <a:solidFill>
                  <a:srgbClr val="2F5496"/>
                </a:solidFill>
              </a:rPr>
              <a:t>Kontakter med tjänstepersoner </a:t>
            </a:r>
            <a:r>
              <a:rPr lang="sv" sz="1800"/>
              <a:t>på kommuner, VA-bolag</a:t>
            </a:r>
            <a:endParaRPr/>
          </a:p>
          <a:p>
            <a:pPr indent="-171450" lvl="0" marL="177800" rtl="0" algn="l">
              <a:lnSpc>
                <a:spcPct val="90000"/>
              </a:lnSpc>
              <a:spcBef>
                <a:spcPts val="800"/>
              </a:spcBef>
              <a:spcAft>
                <a:spcPts val="0"/>
              </a:spcAft>
              <a:buClr>
                <a:srgbClr val="2F5496"/>
              </a:buClr>
              <a:buSzPts val="2100"/>
              <a:buChar char="•"/>
            </a:pPr>
            <a:r>
              <a:rPr b="1" lang="sv">
                <a:solidFill>
                  <a:srgbClr val="2F5496"/>
                </a:solidFill>
              </a:rPr>
              <a:t>Samordnare/sekreterare</a:t>
            </a:r>
            <a:endParaRPr/>
          </a:p>
          <a:p>
            <a:pPr indent="-177800" lvl="1" marL="520700" rtl="0" algn="l">
              <a:lnSpc>
                <a:spcPct val="90000"/>
              </a:lnSpc>
              <a:spcBef>
                <a:spcPts val="400"/>
              </a:spcBef>
              <a:spcAft>
                <a:spcPts val="0"/>
              </a:spcAft>
              <a:buClr>
                <a:schemeClr val="dk1"/>
              </a:buClr>
              <a:buSzPts val="1800"/>
              <a:buChar char="•"/>
            </a:pPr>
            <a:r>
              <a:rPr lang="sv"/>
              <a:t>Samordning, projektledning</a:t>
            </a:r>
            <a:endParaRPr/>
          </a:p>
          <a:p>
            <a:pPr indent="-177800" lvl="1" marL="520700" rtl="0" algn="l">
              <a:lnSpc>
                <a:spcPct val="90000"/>
              </a:lnSpc>
              <a:spcBef>
                <a:spcPts val="400"/>
              </a:spcBef>
              <a:spcAft>
                <a:spcPts val="0"/>
              </a:spcAft>
              <a:buClr>
                <a:schemeClr val="dk1"/>
              </a:buClr>
              <a:buSzPts val="1800"/>
              <a:buChar char="•"/>
            </a:pPr>
            <a:r>
              <a:rPr lang="sv"/>
              <a:t>Vissa vattenråd har även åtgärdssamordnare</a:t>
            </a:r>
            <a:endParaRPr/>
          </a:p>
          <a:p>
            <a:pPr indent="-171450" lvl="0" marL="177800" rtl="0" algn="l">
              <a:lnSpc>
                <a:spcPct val="90000"/>
              </a:lnSpc>
              <a:spcBef>
                <a:spcPts val="800"/>
              </a:spcBef>
              <a:spcAft>
                <a:spcPts val="0"/>
              </a:spcAft>
              <a:buClr>
                <a:srgbClr val="2F5496"/>
              </a:buClr>
              <a:buSzPts val="2100"/>
              <a:buChar char="•"/>
            </a:pPr>
            <a:r>
              <a:rPr b="1" lang="sv">
                <a:solidFill>
                  <a:srgbClr val="2F5496"/>
                </a:solidFill>
              </a:rPr>
              <a:t>Serviceavgift/medlemsavgift </a:t>
            </a:r>
            <a:r>
              <a:rPr lang="sv" sz="1800"/>
              <a:t>VR respektive SRK</a:t>
            </a:r>
            <a:endParaRPr sz="1800"/>
          </a:p>
        </p:txBody>
      </p:sp>
      <p:pic>
        <p:nvPicPr>
          <p:cNvPr descr="Vågmönster i vattnet" id="302" name="Google Shape;302;p42"/>
          <p:cNvPicPr preferRelativeResize="0"/>
          <p:nvPr/>
        </p:nvPicPr>
        <p:blipFill rotWithShape="1">
          <a:blip r:embed="rId3">
            <a:alphaModFix/>
          </a:blip>
          <a:srcRect b="0" l="0" r="0" t="0"/>
          <a:stretch/>
        </p:blipFill>
        <p:spPr>
          <a:xfrm>
            <a:off x="6983642" y="8"/>
            <a:ext cx="2160358" cy="5143493"/>
          </a:xfrm>
          <a:prstGeom prst="rect">
            <a:avLst/>
          </a:prstGeom>
          <a:noFill/>
          <a:ln>
            <a:noFill/>
          </a:ln>
        </p:spPr>
      </p:pic>
      <p:pic>
        <p:nvPicPr>
          <p:cNvPr id="303" name="Google Shape;303;p42"/>
          <p:cNvPicPr preferRelativeResize="0"/>
          <p:nvPr/>
        </p:nvPicPr>
        <p:blipFill rotWithShape="1">
          <a:blip r:embed="rId4">
            <a:alphaModFix/>
          </a:blip>
          <a:srcRect b="0" l="0" r="0" t="0"/>
          <a:stretch/>
        </p:blipFill>
        <p:spPr>
          <a:xfrm>
            <a:off x="4656651" y="1486670"/>
            <a:ext cx="5156612" cy="36482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pic>
        <p:nvPicPr>
          <p:cNvPr descr="En bild som visar text, karta&#10;&#10;Automatiskt genererad beskrivning" id="308" name="Google Shape;308;p43"/>
          <p:cNvPicPr preferRelativeResize="0"/>
          <p:nvPr/>
        </p:nvPicPr>
        <p:blipFill rotWithShape="1">
          <a:blip r:embed="rId3">
            <a:alphaModFix/>
          </a:blip>
          <a:srcRect b="0" l="0" r="0" t="0"/>
          <a:stretch/>
        </p:blipFill>
        <p:spPr>
          <a:xfrm>
            <a:off x="-19051" y="5507"/>
            <a:ext cx="5838587" cy="5137993"/>
          </a:xfrm>
          <a:prstGeom prst="rect">
            <a:avLst/>
          </a:prstGeom>
          <a:noFill/>
          <a:ln>
            <a:noFill/>
          </a:ln>
        </p:spPr>
      </p:pic>
      <p:pic>
        <p:nvPicPr>
          <p:cNvPr descr="En bild som visar natur, karta&#10;&#10;Automatiskt genererad beskrivning" id="309" name="Google Shape;309;p43"/>
          <p:cNvPicPr preferRelativeResize="0"/>
          <p:nvPr/>
        </p:nvPicPr>
        <p:blipFill rotWithShape="1">
          <a:blip r:embed="rId4">
            <a:alphaModFix/>
          </a:blip>
          <a:srcRect b="0" l="0" r="0" t="0"/>
          <a:stretch/>
        </p:blipFill>
        <p:spPr>
          <a:xfrm>
            <a:off x="164315" y="164384"/>
            <a:ext cx="1604786" cy="1091595"/>
          </a:xfrm>
          <a:prstGeom prst="rect">
            <a:avLst/>
          </a:prstGeom>
          <a:noFill/>
          <a:ln>
            <a:noFill/>
          </a:ln>
        </p:spPr>
      </p:pic>
      <p:sp>
        <p:nvSpPr>
          <p:cNvPr id="310" name="Google Shape;310;p43"/>
          <p:cNvSpPr txBox="1"/>
          <p:nvPr/>
        </p:nvSpPr>
        <p:spPr>
          <a:xfrm>
            <a:off x="5876365" y="473231"/>
            <a:ext cx="3324464" cy="5137993"/>
          </a:xfrm>
          <a:prstGeom prst="rect">
            <a:avLst/>
          </a:prstGeom>
          <a:noFill/>
          <a:ln>
            <a:noFill/>
          </a:ln>
        </p:spPr>
        <p:txBody>
          <a:bodyPr anchorCtr="0" anchor="t" bIns="34275" lIns="68575" spcFirstLastPara="1" rIns="68575" wrap="square" tIns="34275">
            <a:normAutofit/>
          </a:bodyPr>
          <a:lstStyle/>
          <a:p>
            <a:pPr indent="-177800" lvl="0" marL="215900" marR="0" rtl="0" algn="l">
              <a:lnSpc>
                <a:spcPct val="90000"/>
              </a:lnSpc>
              <a:spcBef>
                <a:spcPts val="0"/>
              </a:spcBef>
              <a:spcAft>
                <a:spcPts val="0"/>
              </a:spcAft>
              <a:buClr>
                <a:srgbClr val="2F5496"/>
              </a:buClr>
              <a:buSzPts val="1800"/>
              <a:buFont typeface="Arial"/>
              <a:buChar char="•"/>
            </a:pPr>
            <a:r>
              <a:rPr b="1" lang="sv" sz="1800">
                <a:solidFill>
                  <a:srgbClr val="2F5496"/>
                </a:solidFill>
                <a:latin typeface="Calibri"/>
                <a:ea typeface="Calibri"/>
                <a:cs typeface="Calibri"/>
                <a:sym typeface="Calibri"/>
              </a:rPr>
              <a:t>En förening öppen för alla</a:t>
            </a:r>
            <a:r>
              <a:rPr lang="sv" sz="1800">
                <a:solidFill>
                  <a:schemeClr val="dk1"/>
                </a:solidFill>
                <a:latin typeface="Calibri"/>
                <a:ea typeface="Calibri"/>
                <a:cs typeface="Calibri"/>
                <a:sym typeface="Calibri"/>
              </a:rPr>
              <a:t>: Kommuner, företag, intresseorganisationer, föreningar och skolor (27 medlemmar hittills).</a:t>
            </a:r>
            <a:endParaRPr sz="1100"/>
          </a:p>
          <a:p>
            <a:pPr indent="0" lvl="0" marL="38100" marR="0" rtl="0" algn="l">
              <a:lnSpc>
                <a:spcPct val="90000"/>
              </a:lnSpc>
              <a:spcBef>
                <a:spcPts val="500"/>
              </a:spcBef>
              <a:spcAft>
                <a:spcPts val="0"/>
              </a:spcAft>
              <a:buNone/>
            </a:pPr>
            <a:r>
              <a:t/>
            </a:r>
            <a:endParaRPr sz="1800">
              <a:solidFill>
                <a:schemeClr val="dk1"/>
              </a:solidFill>
              <a:latin typeface="Calibri"/>
              <a:ea typeface="Calibri"/>
              <a:cs typeface="Calibri"/>
              <a:sym typeface="Calibri"/>
            </a:endParaRPr>
          </a:p>
          <a:p>
            <a:pPr indent="-177800" lvl="0" marL="215900" marR="0" rtl="0" algn="l">
              <a:lnSpc>
                <a:spcPct val="90000"/>
              </a:lnSpc>
              <a:spcBef>
                <a:spcPts val="500"/>
              </a:spcBef>
              <a:spcAft>
                <a:spcPts val="0"/>
              </a:spcAft>
              <a:buClr>
                <a:schemeClr val="dk1"/>
              </a:buClr>
              <a:buSzPts val="1800"/>
              <a:buFont typeface="Arial"/>
              <a:buChar char="•"/>
            </a:pPr>
            <a:r>
              <a:rPr lang="sv" sz="1800">
                <a:solidFill>
                  <a:schemeClr val="dk1"/>
                </a:solidFill>
                <a:latin typeface="Calibri"/>
                <a:ea typeface="Calibri"/>
                <a:cs typeface="Calibri"/>
                <a:sym typeface="Calibri"/>
              </a:rPr>
              <a:t>En </a:t>
            </a:r>
            <a:r>
              <a:rPr b="1" lang="sv" sz="1800">
                <a:solidFill>
                  <a:srgbClr val="2F5496"/>
                </a:solidFill>
                <a:latin typeface="Calibri"/>
                <a:ea typeface="Calibri"/>
                <a:cs typeface="Calibri"/>
                <a:sym typeface="Calibri"/>
              </a:rPr>
              <a:t>öppen mötesplats </a:t>
            </a:r>
            <a:r>
              <a:rPr lang="sv" sz="1800">
                <a:solidFill>
                  <a:schemeClr val="dk1"/>
                </a:solidFill>
                <a:latin typeface="Calibri"/>
                <a:ea typeface="Calibri"/>
                <a:cs typeface="Calibri"/>
                <a:sym typeface="Calibri"/>
              </a:rPr>
              <a:t>för samarbete, ökad kunskap, större helhetssyn och deltagande kring vatten från lokalt till övergripande. </a:t>
            </a:r>
            <a:endParaRPr sz="1100"/>
          </a:p>
          <a:p>
            <a:pPr indent="0" lvl="0" marL="38100" marR="0" rtl="0" algn="l">
              <a:lnSpc>
                <a:spcPct val="90000"/>
              </a:lnSpc>
              <a:spcBef>
                <a:spcPts val="500"/>
              </a:spcBef>
              <a:spcAft>
                <a:spcPts val="0"/>
              </a:spcAft>
              <a:buNone/>
            </a:pPr>
            <a:r>
              <a:t/>
            </a:r>
            <a:endParaRPr sz="1800">
              <a:solidFill>
                <a:schemeClr val="dk1"/>
              </a:solidFill>
              <a:latin typeface="Calibri"/>
              <a:ea typeface="Calibri"/>
              <a:cs typeface="Calibri"/>
              <a:sym typeface="Calibri"/>
            </a:endParaRPr>
          </a:p>
          <a:p>
            <a:pPr indent="-177800" lvl="0" marL="215900" marR="0" rtl="0" algn="l">
              <a:lnSpc>
                <a:spcPct val="90000"/>
              </a:lnSpc>
              <a:spcBef>
                <a:spcPts val="500"/>
              </a:spcBef>
              <a:spcAft>
                <a:spcPts val="0"/>
              </a:spcAft>
              <a:buClr>
                <a:schemeClr val="dk1"/>
              </a:buClr>
              <a:buSzPts val="1800"/>
              <a:buFont typeface="Arial"/>
              <a:buChar char="•"/>
            </a:pPr>
            <a:r>
              <a:rPr lang="sv" sz="1800">
                <a:solidFill>
                  <a:schemeClr val="dk1"/>
                </a:solidFill>
                <a:latin typeface="Calibri"/>
                <a:ea typeface="Calibri"/>
                <a:cs typeface="Calibri"/>
                <a:sym typeface="Calibri"/>
              </a:rPr>
              <a:t>Kommunerna och Flügger AB betalar serviceavgift för </a:t>
            </a:r>
            <a:r>
              <a:rPr b="1" lang="sv" sz="1800">
                <a:solidFill>
                  <a:srgbClr val="2F5496"/>
                </a:solidFill>
                <a:latin typeface="Calibri"/>
                <a:ea typeface="Calibri"/>
                <a:cs typeface="Calibri"/>
                <a:sym typeface="Calibri"/>
              </a:rPr>
              <a:t>Vattenråd</a:t>
            </a:r>
            <a:r>
              <a:rPr lang="sv" sz="1800">
                <a:solidFill>
                  <a:schemeClr val="dk1"/>
                </a:solidFill>
                <a:latin typeface="Calibri"/>
                <a:ea typeface="Calibri"/>
                <a:cs typeface="Calibri"/>
                <a:sym typeface="Calibri"/>
              </a:rPr>
              <a:t> och </a:t>
            </a:r>
            <a:r>
              <a:rPr b="1" lang="sv" sz="1800">
                <a:solidFill>
                  <a:srgbClr val="2F5496"/>
                </a:solidFill>
                <a:latin typeface="Calibri"/>
                <a:ea typeface="Calibri"/>
                <a:cs typeface="Calibri"/>
                <a:sym typeface="Calibri"/>
              </a:rPr>
              <a:t>Samordnad recipientkontroll</a:t>
            </a:r>
            <a:r>
              <a:rPr lang="sv" sz="1800">
                <a:solidFill>
                  <a:schemeClr val="dk1"/>
                </a:solidFill>
                <a:latin typeface="Calibri"/>
                <a:ea typeface="Calibri"/>
                <a:cs typeface="Calibri"/>
                <a:sym typeface="Calibri"/>
              </a:rPr>
              <a:t>.            </a:t>
            </a:r>
            <a:endParaRPr sz="1100"/>
          </a:p>
          <a:p>
            <a:pPr indent="-38100" lvl="0" marL="215900" marR="0" rtl="0" algn="l">
              <a:lnSpc>
                <a:spcPct val="90000"/>
              </a:lnSpc>
              <a:spcBef>
                <a:spcPts val="500"/>
              </a:spcBef>
              <a:spcAft>
                <a:spcPts val="0"/>
              </a:spcAft>
              <a:buClr>
                <a:schemeClr val="dk1"/>
              </a:buClr>
              <a:buSzPts val="2100"/>
              <a:buFont typeface="Arial"/>
              <a:buNone/>
            </a:pPr>
            <a:r>
              <a:t/>
            </a:r>
            <a:endParaRPr b="1" sz="2100">
              <a:solidFill>
                <a:srgbClr val="2F5496"/>
              </a:solidFill>
              <a:latin typeface="Calibri"/>
              <a:ea typeface="Calibri"/>
              <a:cs typeface="Calibri"/>
              <a:sym typeface="Calibri"/>
            </a:endParaRPr>
          </a:p>
          <a:p>
            <a:pPr indent="-139700" lvl="0" marL="215900" marR="0" rtl="0" algn="l">
              <a:lnSpc>
                <a:spcPct val="90000"/>
              </a:lnSpc>
              <a:spcBef>
                <a:spcPts val="500"/>
              </a:spcBef>
              <a:spcAft>
                <a:spcPts val="0"/>
              </a:spcAft>
              <a:buClr>
                <a:schemeClr val="dk1"/>
              </a:buClr>
              <a:buSzPts val="600"/>
              <a:buFont typeface="Arial"/>
              <a:buNone/>
            </a:pPr>
            <a:r>
              <a:t/>
            </a:r>
            <a:endParaRPr sz="600">
              <a:solidFill>
                <a:schemeClr val="dk1"/>
              </a:solidFill>
              <a:latin typeface="Calibri"/>
              <a:ea typeface="Calibri"/>
              <a:cs typeface="Calibri"/>
              <a:sym typeface="Calibri"/>
            </a:endParaRPr>
          </a:p>
        </p:txBody>
      </p:sp>
      <p:sp>
        <p:nvSpPr>
          <p:cNvPr id="311" name="Google Shape;311;p43"/>
          <p:cNvSpPr txBox="1"/>
          <p:nvPr/>
        </p:nvSpPr>
        <p:spPr>
          <a:xfrm>
            <a:off x="5230906" y="497541"/>
            <a:ext cx="64545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Borås</a:t>
            </a:r>
            <a:endParaRPr sz="1100"/>
          </a:p>
        </p:txBody>
      </p:sp>
      <p:sp>
        <p:nvSpPr>
          <p:cNvPr id="312" name="Google Shape;312;p43"/>
          <p:cNvSpPr txBox="1"/>
          <p:nvPr/>
        </p:nvSpPr>
        <p:spPr>
          <a:xfrm>
            <a:off x="3892548" y="2309044"/>
            <a:ext cx="92784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Bollebygd</a:t>
            </a:r>
            <a:endParaRPr sz="1100"/>
          </a:p>
        </p:txBody>
      </p:sp>
      <p:sp>
        <p:nvSpPr>
          <p:cNvPr id="313" name="Google Shape;313;p43"/>
          <p:cNvSpPr txBox="1"/>
          <p:nvPr/>
        </p:nvSpPr>
        <p:spPr>
          <a:xfrm>
            <a:off x="1988563" y="2296343"/>
            <a:ext cx="92784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Härryda</a:t>
            </a:r>
            <a:endParaRPr sz="1100"/>
          </a:p>
        </p:txBody>
      </p:sp>
      <p:sp>
        <p:nvSpPr>
          <p:cNvPr id="314" name="Google Shape;314;p43"/>
          <p:cNvSpPr txBox="1"/>
          <p:nvPr/>
        </p:nvSpPr>
        <p:spPr>
          <a:xfrm>
            <a:off x="3217814" y="3587772"/>
            <a:ext cx="92784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Mark</a:t>
            </a:r>
            <a:endParaRPr sz="1100"/>
          </a:p>
        </p:txBody>
      </p:sp>
      <p:sp>
        <p:nvSpPr>
          <p:cNvPr id="315" name="Google Shape;315;p43"/>
          <p:cNvSpPr txBox="1"/>
          <p:nvPr/>
        </p:nvSpPr>
        <p:spPr>
          <a:xfrm>
            <a:off x="576843" y="3204285"/>
            <a:ext cx="117661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Kungsbacka</a:t>
            </a:r>
            <a:endParaRPr sz="1100"/>
          </a:p>
        </p:txBody>
      </p:sp>
      <p:pic>
        <p:nvPicPr>
          <p:cNvPr id="316" name="Google Shape;316;p43"/>
          <p:cNvPicPr preferRelativeResize="0"/>
          <p:nvPr/>
        </p:nvPicPr>
        <p:blipFill rotWithShape="1">
          <a:blip r:embed="rId5">
            <a:alphaModFix/>
          </a:blip>
          <a:srcRect b="0" l="0" r="0" t="0"/>
          <a:stretch/>
        </p:blipFill>
        <p:spPr>
          <a:xfrm>
            <a:off x="547467" y="1220768"/>
            <a:ext cx="1195109" cy="8172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7" name="Google Shape;317;p43"/>
          <p:cNvSpPr txBox="1"/>
          <p:nvPr/>
        </p:nvSpPr>
        <p:spPr>
          <a:xfrm>
            <a:off x="148414" y="914209"/>
            <a:ext cx="113072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400">
                <a:solidFill>
                  <a:schemeClr val="lt1"/>
                </a:solidFill>
                <a:latin typeface="Calibri"/>
                <a:ea typeface="Calibri"/>
                <a:cs typeface="Calibri"/>
                <a:sym typeface="Calibri"/>
              </a:rPr>
              <a:t>Kommuner</a:t>
            </a:r>
            <a:endParaRPr sz="1100"/>
          </a:p>
        </p:txBody>
      </p:sp>
      <p:sp>
        <p:nvSpPr>
          <p:cNvPr id="318" name="Google Shape;318;p43"/>
          <p:cNvSpPr txBox="1"/>
          <p:nvPr/>
        </p:nvSpPr>
        <p:spPr>
          <a:xfrm>
            <a:off x="77702" y="2067144"/>
            <a:ext cx="113072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400">
                <a:solidFill>
                  <a:schemeClr val="lt1"/>
                </a:solidFill>
                <a:latin typeface="Calibri"/>
                <a:ea typeface="Calibri"/>
                <a:cs typeface="Calibri"/>
                <a:sym typeface="Calibri"/>
              </a:rPr>
              <a:t>Länsstyrelser</a:t>
            </a:r>
            <a:endParaRPr sz="1100"/>
          </a:p>
        </p:txBody>
      </p:sp>
      <p:sp>
        <p:nvSpPr>
          <p:cNvPr id="319" name="Google Shape;319;p43"/>
          <p:cNvSpPr txBox="1"/>
          <p:nvPr/>
        </p:nvSpPr>
        <p:spPr>
          <a:xfrm>
            <a:off x="1380563" y="2090896"/>
            <a:ext cx="113072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400">
                <a:solidFill>
                  <a:schemeClr val="lt1"/>
                </a:solidFill>
                <a:latin typeface="Calibri"/>
                <a:ea typeface="Calibri"/>
                <a:cs typeface="Calibri"/>
                <a:sym typeface="Calibri"/>
              </a:rPr>
              <a:t>Företag</a:t>
            </a:r>
            <a:endParaRPr sz="1100"/>
          </a:p>
        </p:txBody>
      </p:sp>
      <p:sp>
        <p:nvSpPr>
          <p:cNvPr id="320" name="Google Shape;320;p43"/>
          <p:cNvSpPr txBox="1"/>
          <p:nvPr/>
        </p:nvSpPr>
        <p:spPr>
          <a:xfrm>
            <a:off x="1264068" y="878195"/>
            <a:ext cx="113072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400">
                <a:solidFill>
                  <a:schemeClr val="lt1"/>
                </a:solidFill>
                <a:latin typeface="Calibri"/>
                <a:ea typeface="Calibri"/>
                <a:cs typeface="Calibri"/>
                <a:sym typeface="Calibri"/>
              </a:rPr>
              <a:t>Föreningar</a:t>
            </a:r>
            <a:endParaRPr sz="1100"/>
          </a:p>
        </p:txBody>
      </p:sp>
      <p:sp>
        <p:nvSpPr>
          <p:cNvPr id="321" name="Google Shape;321;p43"/>
          <p:cNvSpPr txBox="1"/>
          <p:nvPr/>
        </p:nvSpPr>
        <p:spPr>
          <a:xfrm>
            <a:off x="1922687" y="1161611"/>
            <a:ext cx="12843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400">
                <a:solidFill>
                  <a:schemeClr val="lt1"/>
                </a:solidFill>
                <a:latin typeface="Calibri"/>
                <a:ea typeface="Calibri"/>
                <a:cs typeface="Calibri"/>
                <a:sym typeface="Calibri"/>
              </a:rPr>
              <a:t>Intresse-</a:t>
            </a:r>
            <a:endParaRPr b="1" sz="1400">
              <a:solidFill>
                <a:schemeClr val="lt1"/>
              </a:solidFill>
              <a:latin typeface="Calibri"/>
              <a:ea typeface="Calibri"/>
              <a:cs typeface="Calibri"/>
              <a:sym typeface="Calibri"/>
            </a:endParaRPr>
          </a:p>
          <a:p>
            <a:pPr indent="0" lvl="0" marL="0" marR="0" rtl="0" algn="l">
              <a:spcBef>
                <a:spcPts val="0"/>
              </a:spcBef>
              <a:spcAft>
                <a:spcPts val="0"/>
              </a:spcAft>
              <a:buNone/>
            </a:pPr>
            <a:r>
              <a:rPr b="1" lang="sv" sz="1400">
                <a:solidFill>
                  <a:schemeClr val="lt1"/>
                </a:solidFill>
                <a:latin typeface="Calibri"/>
                <a:ea typeface="Calibri"/>
                <a:cs typeface="Calibri"/>
                <a:sym typeface="Calibri"/>
              </a:rPr>
              <a:t>organisationer</a:t>
            </a:r>
            <a:endParaRPr sz="1100"/>
          </a:p>
        </p:txBody>
      </p:sp>
      <p:sp>
        <p:nvSpPr>
          <p:cNvPr id="322" name="Google Shape;322;p43"/>
          <p:cNvSpPr txBox="1"/>
          <p:nvPr/>
        </p:nvSpPr>
        <p:spPr>
          <a:xfrm>
            <a:off x="301275" y="2462675"/>
            <a:ext cx="1767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400">
                <a:solidFill>
                  <a:schemeClr val="lt1"/>
                </a:solidFill>
                <a:latin typeface="Calibri"/>
                <a:ea typeface="Calibri"/>
                <a:cs typeface="Calibri"/>
                <a:sym typeface="Calibri"/>
              </a:rPr>
              <a:t>Vattenmyndigheten</a:t>
            </a:r>
            <a:endParaRPr sz="1100"/>
          </a:p>
        </p:txBody>
      </p:sp>
      <p:sp>
        <p:nvSpPr>
          <p:cNvPr id="323" name="Google Shape;323;p43"/>
          <p:cNvSpPr txBox="1"/>
          <p:nvPr/>
        </p:nvSpPr>
        <p:spPr>
          <a:xfrm>
            <a:off x="1815647" y="1731992"/>
            <a:ext cx="1130720"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400">
                <a:solidFill>
                  <a:schemeClr val="lt1"/>
                </a:solidFill>
                <a:latin typeface="Calibri"/>
                <a:ea typeface="Calibri"/>
                <a:cs typeface="Calibri"/>
                <a:sym typeface="Calibri"/>
              </a:rPr>
              <a:t>Markägare</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pic>
        <p:nvPicPr>
          <p:cNvPr descr="En bild som visar karta&#10;&#10;Automatiskt genererad beskrivning" id="329" name="Google Shape;329;p44"/>
          <p:cNvPicPr preferRelativeResize="0"/>
          <p:nvPr/>
        </p:nvPicPr>
        <p:blipFill rotWithShape="1">
          <a:blip r:embed="rId3">
            <a:alphaModFix/>
          </a:blip>
          <a:srcRect b="0" l="0" r="0" t="0"/>
          <a:stretch/>
        </p:blipFill>
        <p:spPr>
          <a:xfrm>
            <a:off x="2247393" y="-29355"/>
            <a:ext cx="6900434" cy="5196980"/>
          </a:xfrm>
          <a:prstGeom prst="rect">
            <a:avLst/>
          </a:prstGeom>
          <a:noFill/>
          <a:ln>
            <a:noFill/>
          </a:ln>
        </p:spPr>
      </p:pic>
      <p:sp>
        <p:nvSpPr>
          <p:cNvPr id="330" name="Google Shape;330;p44"/>
          <p:cNvSpPr/>
          <p:nvPr/>
        </p:nvSpPr>
        <p:spPr>
          <a:xfrm>
            <a:off x="3271528" y="3990656"/>
            <a:ext cx="223284" cy="217561"/>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1" name="Google Shape;331;p44"/>
          <p:cNvSpPr/>
          <p:nvPr/>
        </p:nvSpPr>
        <p:spPr>
          <a:xfrm rot="3054874">
            <a:off x="2488513" y="3552462"/>
            <a:ext cx="970252" cy="150544"/>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2" name="Google Shape;332;p44"/>
          <p:cNvSpPr txBox="1"/>
          <p:nvPr/>
        </p:nvSpPr>
        <p:spPr>
          <a:xfrm>
            <a:off x="2254648" y="2468916"/>
            <a:ext cx="1366365" cy="8309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100">
                <a:solidFill>
                  <a:schemeClr val="dk1"/>
                </a:solidFill>
                <a:latin typeface="Calibri"/>
                <a:ea typeface="Calibri"/>
                <a:cs typeface="Calibri"/>
                <a:sym typeface="Calibri"/>
              </a:rPr>
              <a:t>Planerade </a:t>
            </a:r>
            <a:r>
              <a:rPr b="1" lang="sv" sz="1100">
                <a:solidFill>
                  <a:schemeClr val="dk1"/>
                </a:solidFill>
                <a:latin typeface="Calibri"/>
                <a:ea typeface="Calibri"/>
                <a:cs typeface="Calibri"/>
                <a:sym typeface="Calibri"/>
              </a:rPr>
              <a:t>biotopåtgärder</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Rolfsån vid Hjälm</a:t>
            </a:r>
            <a:endParaRPr sz="1100"/>
          </a:p>
          <a:p>
            <a:pPr indent="0" lvl="0" marL="0" marR="0" rtl="0" algn="l">
              <a:spcBef>
                <a:spcPts val="0"/>
              </a:spcBef>
              <a:spcAft>
                <a:spcPts val="0"/>
              </a:spcAft>
              <a:buNone/>
            </a:pPr>
            <a:r>
              <a:rPr lang="sv" sz="900">
                <a:solidFill>
                  <a:schemeClr val="dk1"/>
                </a:solidFill>
                <a:latin typeface="Calibri"/>
                <a:ea typeface="Calibri"/>
                <a:cs typeface="Calibri"/>
                <a:sym typeface="Calibri"/>
              </a:rPr>
              <a:t>(Drivs av Kungsbacka kommun)</a:t>
            </a:r>
            <a:endParaRPr sz="1100"/>
          </a:p>
        </p:txBody>
      </p:sp>
      <p:sp>
        <p:nvSpPr>
          <p:cNvPr id="333" name="Google Shape;333;p44"/>
          <p:cNvSpPr/>
          <p:nvPr/>
        </p:nvSpPr>
        <p:spPr>
          <a:xfrm rot="-2107891">
            <a:off x="3963546" y="3900551"/>
            <a:ext cx="692119" cy="260702"/>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4" name="Google Shape;334;p44"/>
          <p:cNvSpPr/>
          <p:nvPr/>
        </p:nvSpPr>
        <p:spPr>
          <a:xfrm rot="5400000">
            <a:off x="3357629" y="3357799"/>
            <a:ext cx="627592" cy="122192"/>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5" name="Google Shape;335;p44"/>
          <p:cNvSpPr txBox="1"/>
          <p:nvPr/>
        </p:nvSpPr>
        <p:spPr>
          <a:xfrm>
            <a:off x="3431092" y="2115477"/>
            <a:ext cx="1366365" cy="103874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Inventering</a:t>
            </a:r>
            <a:r>
              <a:rPr lang="sv" sz="1100">
                <a:solidFill>
                  <a:schemeClr val="dk1"/>
                </a:solidFill>
                <a:latin typeface="Calibri"/>
                <a:ea typeface="Calibri"/>
                <a:cs typeface="Calibri"/>
                <a:sym typeface="Calibri"/>
              </a:rPr>
              <a:t> av Vandringshinder Fälån och Sundtorpsån 2022.</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 </a:t>
            </a:r>
            <a:r>
              <a:rPr b="1" lang="sv" sz="1100">
                <a:solidFill>
                  <a:schemeClr val="dk1"/>
                </a:solidFill>
                <a:latin typeface="Calibri"/>
                <a:ea typeface="Calibri"/>
                <a:cs typeface="Calibri"/>
                <a:sym typeface="Calibri"/>
              </a:rPr>
              <a:t>Biotopåtgärder</a:t>
            </a:r>
            <a:r>
              <a:rPr lang="sv" sz="1100">
                <a:solidFill>
                  <a:schemeClr val="dk1"/>
                </a:solidFill>
                <a:latin typeface="Calibri"/>
                <a:ea typeface="Calibri"/>
                <a:cs typeface="Calibri"/>
                <a:sym typeface="Calibri"/>
              </a:rPr>
              <a:t> </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2024-27.</a:t>
            </a:r>
            <a:endParaRPr sz="1100"/>
          </a:p>
        </p:txBody>
      </p:sp>
      <p:sp>
        <p:nvSpPr>
          <p:cNvPr id="336" name="Google Shape;336;p44"/>
          <p:cNvSpPr/>
          <p:nvPr/>
        </p:nvSpPr>
        <p:spPr>
          <a:xfrm rot="-4233519">
            <a:off x="3464328" y="3794175"/>
            <a:ext cx="400024" cy="260702"/>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7" name="Google Shape;337;p44"/>
          <p:cNvSpPr txBox="1"/>
          <p:nvPr/>
        </p:nvSpPr>
        <p:spPr>
          <a:xfrm>
            <a:off x="5138762" y="4419546"/>
            <a:ext cx="1738357" cy="5539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Åtgärder</a:t>
            </a:r>
            <a:r>
              <a:rPr lang="sv" sz="1100">
                <a:solidFill>
                  <a:schemeClr val="dk1"/>
                </a:solidFill>
                <a:latin typeface="Calibri"/>
                <a:ea typeface="Calibri"/>
                <a:cs typeface="Calibri"/>
                <a:sym typeface="Calibri"/>
              </a:rPr>
              <a:t> vid tre fellagda</a:t>
            </a:r>
            <a:endParaRPr sz="1100">
              <a:solidFill>
                <a:schemeClr val="dk1"/>
              </a:solidFill>
              <a:latin typeface="Calibri"/>
              <a:ea typeface="Calibri"/>
              <a:cs typeface="Calibri"/>
              <a:sym typeface="Calibri"/>
            </a:endParaRPr>
          </a:p>
          <a:p>
            <a:pPr indent="0" lvl="0" marL="0" marR="0" rtl="0" algn="l">
              <a:spcBef>
                <a:spcPts val="0"/>
              </a:spcBef>
              <a:spcAft>
                <a:spcPts val="0"/>
              </a:spcAft>
              <a:buNone/>
            </a:pPr>
            <a:r>
              <a:rPr lang="sv" sz="1100">
                <a:solidFill>
                  <a:schemeClr val="dk1"/>
                </a:solidFill>
                <a:latin typeface="Calibri"/>
                <a:ea typeface="Calibri"/>
                <a:cs typeface="Calibri"/>
                <a:sym typeface="Calibri"/>
              </a:rPr>
              <a:t>vägtrummor i småbäckar</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2020</a:t>
            </a:r>
            <a:endParaRPr sz="1100"/>
          </a:p>
        </p:txBody>
      </p:sp>
      <p:sp>
        <p:nvSpPr>
          <p:cNvPr id="338" name="Google Shape;338;p44"/>
          <p:cNvSpPr/>
          <p:nvPr/>
        </p:nvSpPr>
        <p:spPr>
          <a:xfrm rot="-5934578">
            <a:off x="4780415" y="4275596"/>
            <a:ext cx="170459" cy="194985"/>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9" name="Google Shape;339;p44"/>
          <p:cNvSpPr/>
          <p:nvPr/>
        </p:nvSpPr>
        <p:spPr>
          <a:xfrm rot="10089869">
            <a:off x="5245182" y="3070750"/>
            <a:ext cx="207440" cy="198231"/>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0" name="Google Shape;340;p44"/>
          <p:cNvSpPr/>
          <p:nvPr/>
        </p:nvSpPr>
        <p:spPr>
          <a:xfrm rot="8776054">
            <a:off x="5049640" y="3722435"/>
            <a:ext cx="196351" cy="200493"/>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1" name="Google Shape;341;p44"/>
          <p:cNvSpPr txBox="1"/>
          <p:nvPr/>
        </p:nvSpPr>
        <p:spPr>
          <a:xfrm>
            <a:off x="7070413" y="2313875"/>
            <a:ext cx="1707995" cy="3924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Biotopåtgärder</a:t>
            </a:r>
            <a:r>
              <a:rPr lang="sv" sz="1100">
                <a:solidFill>
                  <a:schemeClr val="dk1"/>
                </a:solidFill>
                <a:latin typeface="Calibri"/>
                <a:ea typeface="Calibri"/>
                <a:cs typeface="Calibri"/>
                <a:sym typeface="Calibri"/>
              </a:rPr>
              <a:t> i Sörån 2019 och 2020</a:t>
            </a:r>
            <a:endParaRPr sz="1100"/>
          </a:p>
        </p:txBody>
      </p:sp>
      <p:sp>
        <p:nvSpPr>
          <p:cNvPr id="342" name="Google Shape;342;p44"/>
          <p:cNvSpPr/>
          <p:nvPr/>
        </p:nvSpPr>
        <p:spPr>
          <a:xfrm rot="-1052278">
            <a:off x="6021331" y="2080447"/>
            <a:ext cx="506204" cy="153637"/>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3" name="Google Shape;343;p44"/>
          <p:cNvSpPr/>
          <p:nvPr/>
        </p:nvSpPr>
        <p:spPr>
          <a:xfrm rot="-9553430">
            <a:off x="7452031" y="1735696"/>
            <a:ext cx="422123" cy="139831"/>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4" name="Google Shape;344;p44"/>
          <p:cNvSpPr txBox="1"/>
          <p:nvPr/>
        </p:nvSpPr>
        <p:spPr>
          <a:xfrm>
            <a:off x="4581148" y="830497"/>
            <a:ext cx="1130889" cy="3924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Biotopåtgärder</a:t>
            </a:r>
            <a:r>
              <a:rPr lang="sv" sz="1100">
                <a:solidFill>
                  <a:schemeClr val="dk1"/>
                </a:solidFill>
                <a:latin typeface="Calibri"/>
                <a:ea typeface="Calibri"/>
                <a:cs typeface="Calibri"/>
                <a:sym typeface="Calibri"/>
              </a:rPr>
              <a:t> i Nolån 2021</a:t>
            </a:r>
            <a:endParaRPr sz="1100"/>
          </a:p>
        </p:txBody>
      </p:sp>
      <p:sp>
        <p:nvSpPr>
          <p:cNvPr id="345" name="Google Shape;345;p44"/>
          <p:cNvSpPr/>
          <p:nvPr/>
        </p:nvSpPr>
        <p:spPr>
          <a:xfrm rot="-4510080">
            <a:off x="5798291" y="1543091"/>
            <a:ext cx="492224" cy="171694"/>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6" name="Google Shape;346;p44"/>
          <p:cNvSpPr/>
          <p:nvPr/>
        </p:nvSpPr>
        <p:spPr>
          <a:xfrm rot="1825531">
            <a:off x="5334445" y="1232624"/>
            <a:ext cx="717211" cy="117267"/>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7" name="Google Shape;347;p44"/>
          <p:cNvSpPr txBox="1"/>
          <p:nvPr/>
        </p:nvSpPr>
        <p:spPr>
          <a:xfrm>
            <a:off x="3796050" y="223673"/>
            <a:ext cx="2560979" cy="5539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100">
                <a:solidFill>
                  <a:schemeClr val="dk1"/>
                </a:solidFill>
                <a:latin typeface="Calibri"/>
                <a:ea typeface="Calibri"/>
                <a:cs typeface="Calibri"/>
                <a:sym typeface="Calibri"/>
              </a:rPr>
              <a:t>Förstudie gjord 2023 i Nolån och</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Nordån. Utredningar och </a:t>
            </a:r>
            <a:endParaRPr sz="1100"/>
          </a:p>
          <a:p>
            <a:pPr indent="0" lvl="0" marL="0" marR="0" rtl="0" algn="l">
              <a:spcBef>
                <a:spcPts val="0"/>
              </a:spcBef>
              <a:spcAft>
                <a:spcPts val="0"/>
              </a:spcAft>
              <a:buNone/>
            </a:pPr>
            <a:r>
              <a:rPr b="1" lang="sv" sz="1100">
                <a:solidFill>
                  <a:schemeClr val="dk1"/>
                </a:solidFill>
                <a:latin typeface="Calibri"/>
                <a:ea typeface="Calibri"/>
                <a:cs typeface="Calibri"/>
                <a:sym typeface="Calibri"/>
              </a:rPr>
              <a:t>åtgärder</a:t>
            </a:r>
            <a:r>
              <a:rPr lang="sv" sz="1100">
                <a:solidFill>
                  <a:schemeClr val="dk1"/>
                </a:solidFill>
                <a:latin typeface="Calibri"/>
                <a:ea typeface="Calibri"/>
                <a:cs typeface="Calibri"/>
                <a:sym typeface="Calibri"/>
              </a:rPr>
              <a:t>  2024.</a:t>
            </a:r>
            <a:endParaRPr sz="1100"/>
          </a:p>
        </p:txBody>
      </p:sp>
      <p:sp>
        <p:nvSpPr>
          <p:cNvPr id="348" name="Google Shape;348;p44"/>
          <p:cNvSpPr/>
          <p:nvPr/>
        </p:nvSpPr>
        <p:spPr>
          <a:xfrm rot="-2318395">
            <a:off x="6163177" y="957842"/>
            <a:ext cx="720851" cy="263719"/>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9" name="Google Shape;349;p44"/>
          <p:cNvSpPr/>
          <p:nvPr/>
        </p:nvSpPr>
        <p:spPr>
          <a:xfrm rot="643396">
            <a:off x="5405183" y="532423"/>
            <a:ext cx="994856" cy="118706"/>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0" name="Google Shape;350;p44"/>
          <p:cNvSpPr/>
          <p:nvPr/>
        </p:nvSpPr>
        <p:spPr>
          <a:xfrm rot="-1490435">
            <a:off x="6330711" y="571907"/>
            <a:ext cx="578266" cy="263720"/>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1" name="Google Shape;351;p44"/>
          <p:cNvSpPr txBox="1"/>
          <p:nvPr/>
        </p:nvSpPr>
        <p:spPr>
          <a:xfrm>
            <a:off x="3519113" y="1657048"/>
            <a:ext cx="2228430" cy="3924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Biotopåtgärder</a:t>
            </a:r>
            <a:r>
              <a:rPr lang="sv" sz="1100">
                <a:solidFill>
                  <a:schemeClr val="dk1"/>
                </a:solidFill>
                <a:latin typeface="Calibri"/>
                <a:ea typeface="Calibri"/>
                <a:cs typeface="Calibri"/>
                <a:sym typeface="Calibri"/>
              </a:rPr>
              <a:t> i Kesebolsbäcken </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och Sörån 2023</a:t>
            </a:r>
            <a:endParaRPr sz="1100"/>
          </a:p>
        </p:txBody>
      </p:sp>
      <p:sp>
        <p:nvSpPr>
          <p:cNvPr id="352" name="Google Shape;352;p44"/>
          <p:cNvSpPr/>
          <p:nvPr/>
        </p:nvSpPr>
        <p:spPr>
          <a:xfrm rot="-4276282">
            <a:off x="5781515" y="2067131"/>
            <a:ext cx="144222" cy="119415"/>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3" name="Google Shape;353;p44"/>
          <p:cNvSpPr/>
          <p:nvPr/>
        </p:nvSpPr>
        <p:spPr>
          <a:xfrm rot="-494485">
            <a:off x="6475116" y="2020038"/>
            <a:ext cx="289455" cy="115360"/>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4" name="Google Shape;354;p44"/>
          <p:cNvSpPr/>
          <p:nvPr/>
        </p:nvSpPr>
        <p:spPr>
          <a:xfrm rot="715991">
            <a:off x="4800197" y="1979670"/>
            <a:ext cx="966544" cy="135159"/>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5" name="Google Shape;355;p44"/>
          <p:cNvSpPr/>
          <p:nvPr/>
        </p:nvSpPr>
        <p:spPr>
          <a:xfrm rot="1361885">
            <a:off x="5276807" y="814202"/>
            <a:ext cx="994856" cy="118706"/>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6" name="Google Shape;356;p44"/>
          <p:cNvSpPr/>
          <p:nvPr/>
        </p:nvSpPr>
        <p:spPr>
          <a:xfrm rot="-3701727">
            <a:off x="2717105" y="4108786"/>
            <a:ext cx="625411" cy="386407"/>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7" name="Google Shape;357;p44"/>
          <p:cNvSpPr txBox="1"/>
          <p:nvPr/>
        </p:nvSpPr>
        <p:spPr>
          <a:xfrm>
            <a:off x="2219053" y="3753667"/>
            <a:ext cx="985058" cy="71558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100">
                <a:solidFill>
                  <a:schemeClr val="dk1"/>
                </a:solidFill>
                <a:latin typeface="Calibri"/>
                <a:ea typeface="Calibri"/>
                <a:cs typeface="Calibri"/>
                <a:sym typeface="Calibri"/>
              </a:rPr>
              <a:t>Inventering av lägen för våtmarker 2013</a:t>
            </a:r>
            <a:endParaRPr sz="1100"/>
          </a:p>
        </p:txBody>
      </p:sp>
      <p:sp>
        <p:nvSpPr>
          <p:cNvPr id="358" name="Google Shape;358;p44"/>
          <p:cNvSpPr txBox="1"/>
          <p:nvPr/>
        </p:nvSpPr>
        <p:spPr>
          <a:xfrm>
            <a:off x="128989" y="1301170"/>
            <a:ext cx="2101340" cy="145424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800">
                <a:solidFill>
                  <a:srgbClr val="2F5496"/>
                </a:solidFill>
                <a:latin typeface="Calibri"/>
                <a:ea typeface="Calibri"/>
                <a:cs typeface="Calibri"/>
                <a:sym typeface="Calibri"/>
              </a:rPr>
              <a:t>Inventeringar och genomförande av åtgärder</a:t>
            </a:r>
            <a:endParaRPr sz="1100"/>
          </a:p>
          <a:p>
            <a:pPr indent="0" lvl="0" marL="0" marR="0" rtl="0" algn="l">
              <a:spcBef>
                <a:spcPts val="0"/>
              </a:spcBef>
              <a:spcAft>
                <a:spcPts val="0"/>
              </a:spcAft>
              <a:buNone/>
            </a:pPr>
            <a:r>
              <a:t/>
            </a:r>
            <a:endParaRPr b="1" sz="1800">
              <a:solidFill>
                <a:srgbClr val="2F5496"/>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2F5496"/>
              </a:solidFill>
              <a:latin typeface="Calibri"/>
              <a:ea typeface="Calibri"/>
              <a:cs typeface="Calibri"/>
              <a:sym typeface="Calibri"/>
            </a:endParaRPr>
          </a:p>
        </p:txBody>
      </p:sp>
      <p:sp>
        <p:nvSpPr>
          <p:cNvPr id="359" name="Google Shape;359;p44"/>
          <p:cNvSpPr txBox="1"/>
          <p:nvPr/>
        </p:nvSpPr>
        <p:spPr>
          <a:xfrm>
            <a:off x="117489" y="2305303"/>
            <a:ext cx="1971478" cy="256224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rgbClr val="2F5496"/>
                </a:solidFill>
                <a:latin typeface="Calibri"/>
                <a:ea typeface="Calibri"/>
                <a:cs typeface="Calibri"/>
                <a:sym typeface="Calibri"/>
              </a:rPr>
              <a:t>Dessutom</a:t>
            </a:r>
            <a:r>
              <a:rPr lang="sv" sz="1400">
                <a:solidFill>
                  <a:schemeClr val="dk1"/>
                </a:solidFill>
                <a:latin typeface="Calibri"/>
                <a:ea typeface="Calibri"/>
                <a:cs typeface="Calibri"/>
                <a:sym typeface="Calibri"/>
              </a:rPr>
              <a:t>:</a:t>
            </a:r>
            <a:endParaRPr sz="1100"/>
          </a:p>
          <a:p>
            <a:pPr indent="-215900" lvl="0" marL="215900" marR="0" rtl="0" algn="l">
              <a:spcBef>
                <a:spcPts val="0"/>
              </a:spcBef>
              <a:spcAft>
                <a:spcPts val="0"/>
              </a:spcAft>
              <a:buClr>
                <a:schemeClr val="dk1"/>
              </a:buClr>
              <a:buSzPts val="1400"/>
              <a:buFont typeface="Arial"/>
              <a:buChar char="•"/>
            </a:pPr>
            <a:r>
              <a:rPr lang="sv" sz="1400">
                <a:solidFill>
                  <a:schemeClr val="dk1"/>
                </a:solidFill>
                <a:latin typeface="Calibri"/>
                <a:ea typeface="Calibri"/>
                <a:cs typeface="Calibri"/>
                <a:sym typeface="Calibri"/>
              </a:rPr>
              <a:t>Projekt för </a:t>
            </a:r>
            <a:r>
              <a:rPr b="1" lang="sv" sz="1400">
                <a:solidFill>
                  <a:schemeClr val="dk1"/>
                </a:solidFill>
                <a:latin typeface="Calibri"/>
                <a:ea typeface="Calibri"/>
                <a:cs typeface="Calibri"/>
                <a:sym typeface="Calibri"/>
              </a:rPr>
              <a:t>flodpärlmussla</a:t>
            </a:r>
            <a:r>
              <a:rPr lang="sv" sz="1400">
                <a:solidFill>
                  <a:schemeClr val="dk1"/>
                </a:solidFill>
                <a:latin typeface="Calibri"/>
                <a:ea typeface="Calibri"/>
                <a:cs typeface="Calibri"/>
                <a:sym typeface="Calibri"/>
              </a:rPr>
              <a:t> i hela området 2022-2025</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400"/>
              <a:buFont typeface="Arial"/>
              <a:buChar char="•"/>
            </a:pPr>
            <a:r>
              <a:rPr lang="sv" sz="1400">
                <a:solidFill>
                  <a:schemeClr val="dk1"/>
                </a:solidFill>
                <a:latin typeface="Calibri"/>
                <a:ea typeface="Calibri"/>
                <a:cs typeface="Calibri"/>
                <a:sym typeface="Calibri"/>
              </a:rPr>
              <a:t>Inventering av </a:t>
            </a:r>
            <a:r>
              <a:rPr b="1" lang="sv" sz="1400">
                <a:solidFill>
                  <a:schemeClr val="dk1"/>
                </a:solidFill>
                <a:latin typeface="Calibri"/>
                <a:ea typeface="Calibri"/>
                <a:cs typeface="Calibri"/>
                <a:sym typeface="Calibri"/>
              </a:rPr>
              <a:t>vägövergångar</a:t>
            </a:r>
            <a:r>
              <a:rPr lang="sv" sz="1400">
                <a:solidFill>
                  <a:schemeClr val="dk1"/>
                </a:solidFill>
                <a:latin typeface="Calibri"/>
                <a:ea typeface="Calibri"/>
                <a:cs typeface="Calibri"/>
                <a:sym typeface="Calibri"/>
              </a:rPr>
              <a:t> i hela området 2023-2025</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400"/>
              <a:buFont typeface="Arial"/>
              <a:buChar char="•"/>
            </a:pPr>
            <a:r>
              <a:rPr lang="sv" sz="1400">
                <a:solidFill>
                  <a:schemeClr val="dk1"/>
                </a:solidFill>
                <a:latin typeface="Calibri"/>
                <a:ea typeface="Calibri"/>
                <a:cs typeface="Calibri"/>
                <a:sym typeface="Calibri"/>
              </a:rPr>
              <a:t>Uppflytt av </a:t>
            </a:r>
            <a:r>
              <a:rPr b="1" lang="sv" sz="1400">
                <a:solidFill>
                  <a:schemeClr val="dk1"/>
                </a:solidFill>
                <a:latin typeface="Calibri"/>
                <a:ea typeface="Calibri"/>
                <a:cs typeface="Calibri"/>
                <a:sym typeface="Calibri"/>
              </a:rPr>
              <a:t>Rolfsålax</a:t>
            </a:r>
            <a:r>
              <a:rPr lang="sv" sz="1400">
                <a:solidFill>
                  <a:schemeClr val="dk1"/>
                </a:solidFill>
                <a:latin typeface="Calibri"/>
                <a:ea typeface="Calibri"/>
                <a:cs typeface="Calibri"/>
                <a:sym typeface="Calibri"/>
              </a:rPr>
              <a:t> till Söråns 2019-2022 (SSG)</a:t>
            </a:r>
            <a:endParaRPr sz="1100"/>
          </a:p>
        </p:txBody>
      </p:sp>
      <p:sp>
        <p:nvSpPr>
          <p:cNvPr id="360" name="Google Shape;360;p44"/>
          <p:cNvSpPr/>
          <p:nvPr/>
        </p:nvSpPr>
        <p:spPr>
          <a:xfrm rot="-4510080">
            <a:off x="5666492" y="1799023"/>
            <a:ext cx="492224" cy="171694"/>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1" name="Google Shape;361;p44"/>
          <p:cNvSpPr txBox="1"/>
          <p:nvPr/>
        </p:nvSpPr>
        <p:spPr>
          <a:xfrm>
            <a:off x="3128692" y="1188364"/>
            <a:ext cx="2659586" cy="3924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Åtgärder</a:t>
            </a:r>
            <a:r>
              <a:rPr lang="sv" sz="1100">
                <a:solidFill>
                  <a:schemeClr val="dk1"/>
                </a:solidFill>
                <a:latin typeface="Calibri"/>
                <a:ea typeface="Calibri"/>
                <a:cs typeface="Calibri"/>
                <a:sym typeface="Calibri"/>
              </a:rPr>
              <a:t> vid sju fellagda vägtrummor i biflöden till Nolån 2023</a:t>
            </a:r>
            <a:endParaRPr sz="1100"/>
          </a:p>
        </p:txBody>
      </p:sp>
      <p:sp>
        <p:nvSpPr>
          <p:cNvPr id="362" name="Google Shape;362;p44"/>
          <p:cNvSpPr/>
          <p:nvPr/>
        </p:nvSpPr>
        <p:spPr>
          <a:xfrm rot="1626509">
            <a:off x="4993456" y="1533658"/>
            <a:ext cx="891810" cy="140187"/>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3" name="Google Shape;363;p44"/>
          <p:cNvSpPr/>
          <p:nvPr/>
        </p:nvSpPr>
        <p:spPr>
          <a:xfrm rot="416903">
            <a:off x="5024636" y="1896710"/>
            <a:ext cx="1445853" cy="115300"/>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En bild som visar natur, karta&#10;&#10;Automatiskt genererad beskrivning" id="364" name="Google Shape;364;p44"/>
          <p:cNvPicPr preferRelativeResize="0"/>
          <p:nvPr/>
        </p:nvPicPr>
        <p:blipFill rotWithShape="1">
          <a:blip r:embed="rId4">
            <a:alphaModFix/>
          </a:blip>
          <a:srcRect b="0" l="0" r="0" t="0"/>
          <a:stretch/>
        </p:blipFill>
        <p:spPr>
          <a:xfrm>
            <a:off x="164315" y="164384"/>
            <a:ext cx="1604786" cy="1091595"/>
          </a:xfrm>
          <a:prstGeom prst="rect">
            <a:avLst/>
          </a:prstGeom>
          <a:noFill/>
          <a:ln>
            <a:noFill/>
          </a:ln>
        </p:spPr>
      </p:pic>
      <p:sp>
        <p:nvSpPr>
          <p:cNvPr id="365" name="Google Shape;365;p44"/>
          <p:cNvSpPr/>
          <p:nvPr/>
        </p:nvSpPr>
        <p:spPr>
          <a:xfrm rot="-3684395">
            <a:off x="7329947" y="1659997"/>
            <a:ext cx="169630" cy="106440"/>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6" name="Google Shape;366;p44"/>
          <p:cNvSpPr/>
          <p:nvPr/>
        </p:nvSpPr>
        <p:spPr>
          <a:xfrm rot="-1283952">
            <a:off x="5919062" y="2051970"/>
            <a:ext cx="169630" cy="106440"/>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7" name="Google Shape;367;p44"/>
          <p:cNvSpPr/>
          <p:nvPr/>
        </p:nvSpPr>
        <p:spPr>
          <a:xfrm rot="-9553430">
            <a:off x="6417333" y="2286854"/>
            <a:ext cx="717211" cy="138829"/>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8" name="Google Shape;368;p44"/>
          <p:cNvSpPr/>
          <p:nvPr/>
        </p:nvSpPr>
        <p:spPr>
          <a:xfrm rot="-6944849">
            <a:off x="5807466" y="2414204"/>
            <a:ext cx="694177" cy="136591"/>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9" name="Google Shape;369;p44"/>
          <p:cNvSpPr txBox="1"/>
          <p:nvPr/>
        </p:nvSpPr>
        <p:spPr>
          <a:xfrm>
            <a:off x="7876865" y="1783747"/>
            <a:ext cx="1130889" cy="71558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Vattnet i Skolan</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Sandaredsån</a:t>
            </a:r>
            <a:endParaRPr sz="1100">
              <a:solidFill>
                <a:schemeClr val="dk1"/>
              </a:solidFill>
              <a:latin typeface="Calibri"/>
              <a:ea typeface="Calibri"/>
              <a:cs typeface="Calibri"/>
              <a:sym typeface="Calibri"/>
            </a:endParaRPr>
          </a:p>
          <a:p>
            <a:pPr indent="0" lvl="0" marL="0" marR="0" rtl="0" algn="l">
              <a:spcBef>
                <a:spcPts val="0"/>
              </a:spcBef>
              <a:spcAft>
                <a:spcPts val="0"/>
              </a:spcAft>
              <a:buNone/>
            </a:pPr>
            <a:r>
              <a:rPr lang="sv" sz="1100">
                <a:solidFill>
                  <a:schemeClr val="dk1"/>
                </a:solidFill>
                <a:latin typeface="Calibri"/>
                <a:ea typeface="Calibri"/>
                <a:cs typeface="Calibri"/>
                <a:sym typeface="Calibri"/>
              </a:rPr>
              <a:t>2023-2026</a:t>
            </a:r>
            <a:endParaRPr sz="1100"/>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370" name="Google Shape;370;p44"/>
          <p:cNvSpPr txBox="1"/>
          <p:nvPr/>
        </p:nvSpPr>
        <p:spPr>
          <a:xfrm>
            <a:off x="5898416" y="2745994"/>
            <a:ext cx="1130889" cy="55399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Vattnet i Skolan</a:t>
            </a:r>
            <a:endParaRPr sz="1100"/>
          </a:p>
          <a:p>
            <a:pPr indent="0" lvl="0" marL="0" marR="0" rtl="0" algn="l">
              <a:spcBef>
                <a:spcPts val="0"/>
              </a:spcBef>
              <a:spcAft>
                <a:spcPts val="0"/>
              </a:spcAft>
              <a:buNone/>
            </a:pPr>
            <a:r>
              <a:rPr lang="sv" sz="1100">
                <a:solidFill>
                  <a:schemeClr val="dk1"/>
                </a:solidFill>
                <a:latin typeface="Calibri"/>
                <a:ea typeface="Calibri"/>
                <a:cs typeface="Calibri"/>
                <a:sym typeface="Calibri"/>
              </a:rPr>
              <a:t>Erikstorspbäcken</a:t>
            </a:r>
            <a:endParaRPr sz="1100">
              <a:solidFill>
                <a:schemeClr val="dk1"/>
              </a:solidFill>
              <a:latin typeface="Calibri"/>
              <a:ea typeface="Calibri"/>
              <a:cs typeface="Calibri"/>
              <a:sym typeface="Calibri"/>
            </a:endParaRPr>
          </a:p>
          <a:p>
            <a:pPr indent="0" lvl="0" marL="0" marR="0" rtl="0" algn="l">
              <a:spcBef>
                <a:spcPts val="0"/>
              </a:spcBef>
              <a:spcAft>
                <a:spcPts val="0"/>
              </a:spcAft>
              <a:buNone/>
            </a:pPr>
            <a:r>
              <a:rPr lang="sv" sz="1100">
                <a:solidFill>
                  <a:schemeClr val="dk1"/>
                </a:solidFill>
                <a:latin typeface="Calibri"/>
                <a:ea typeface="Calibri"/>
                <a:cs typeface="Calibri"/>
                <a:sym typeface="Calibri"/>
              </a:rPr>
              <a:t>2023-2026</a:t>
            </a:r>
            <a:endParaRPr sz="1100"/>
          </a:p>
        </p:txBody>
      </p:sp>
      <p:sp>
        <p:nvSpPr>
          <p:cNvPr id="371" name="Google Shape;371;p44"/>
          <p:cNvSpPr/>
          <p:nvPr/>
        </p:nvSpPr>
        <p:spPr>
          <a:xfrm rot="-2816213">
            <a:off x="3289818" y="3098389"/>
            <a:ext cx="2845097" cy="1375103"/>
          </a:xfrm>
          <a:prstGeom prst="ellipse">
            <a:avLst/>
          </a:prstGeom>
          <a:noFill/>
          <a:ln cap="flat" cmpd="sng" w="28575">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2" name="Google Shape;372;p44"/>
          <p:cNvSpPr txBox="1"/>
          <p:nvPr/>
        </p:nvSpPr>
        <p:spPr>
          <a:xfrm>
            <a:off x="5924713" y="3333345"/>
            <a:ext cx="1189083" cy="87716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1100">
                <a:solidFill>
                  <a:schemeClr val="dk1"/>
                </a:solidFill>
                <a:latin typeface="Calibri"/>
                <a:ea typeface="Calibri"/>
                <a:cs typeface="Calibri"/>
                <a:sym typeface="Calibri"/>
              </a:rPr>
              <a:t>Lygneröring</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rPr lang="sv" sz="1100">
                <a:solidFill>
                  <a:schemeClr val="dk1"/>
                </a:solidFill>
                <a:latin typeface="Calibri"/>
                <a:ea typeface="Calibri"/>
                <a:cs typeface="Calibri"/>
                <a:sym typeface="Calibri"/>
              </a:rPr>
              <a:t>Biotop- och våtmarks-karterring</a:t>
            </a:r>
            <a:endParaRPr sz="1100">
              <a:solidFill>
                <a:schemeClr val="dk1"/>
              </a:solidFill>
              <a:latin typeface="Calibri"/>
              <a:ea typeface="Calibri"/>
              <a:cs typeface="Calibri"/>
              <a:sym typeface="Calibri"/>
            </a:endParaRPr>
          </a:p>
          <a:p>
            <a:pPr indent="0" lvl="0" marL="0" marR="0" rtl="0" algn="l">
              <a:spcBef>
                <a:spcPts val="0"/>
              </a:spcBef>
              <a:spcAft>
                <a:spcPts val="0"/>
              </a:spcAft>
              <a:buNone/>
            </a:pPr>
            <a:r>
              <a:rPr lang="sv" sz="1100">
                <a:solidFill>
                  <a:schemeClr val="dk1"/>
                </a:solidFill>
                <a:latin typeface="Calibri"/>
                <a:ea typeface="Calibri"/>
                <a:cs typeface="Calibri"/>
                <a:sym typeface="Calibri"/>
              </a:rPr>
              <a:t>2024-2027</a:t>
            </a:r>
            <a:endParaRPr sz="1100"/>
          </a:p>
        </p:txBody>
      </p:sp>
      <p:sp>
        <p:nvSpPr>
          <p:cNvPr id="373" name="Google Shape;373;p44"/>
          <p:cNvSpPr/>
          <p:nvPr/>
        </p:nvSpPr>
        <p:spPr>
          <a:xfrm rot="-8462153">
            <a:off x="5657565" y="3553223"/>
            <a:ext cx="295117" cy="129396"/>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4" name="Google Shape;374;p44"/>
          <p:cNvSpPr/>
          <p:nvPr/>
        </p:nvSpPr>
        <p:spPr>
          <a:xfrm rot="4124436">
            <a:off x="3651202" y="3432500"/>
            <a:ext cx="807982" cy="154051"/>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5" name="Google Shape;375;p44"/>
          <p:cNvSpPr/>
          <p:nvPr/>
        </p:nvSpPr>
        <p:spPr>
          <a:xfrm rot="-6484221">
            <a:off x="5021086" y="3772829"/>
            <a:ext cx="1167673" cy="139946"/>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6" name="Google Shape;376;p44"/>
          <p:cNvSpPr/>
          <p:nvPr/>
        </p:nvSpPr>
        <p:spPr>
          <a:xfrm rot="-7318593">
            <a:off x="5135325" y="4160418"/>
            <a:ext cx="610629" cy="126961"/>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7" name="Google Shape;377;p44"/>
          <p:cNvSpPr/>
          <p:nvPr/>
        </p:nvSpPr>
        <p:spPr>
          <a:xfrm rot="-8462153">
            <a:off x="4895684" y="4461124"/>
            <a:ext cx="295117" cy="129396"/>
          </a:xfrm>
          <a:prstGeom prst="rightArrow">
            <a:avLst>
              <a:gd fmla="val 50000" name="adj1"/>
              <a:gd fmla="val 50000" name="adj2"/>
            </a:avLst>
          </a:prstGeom>
          <a:solidFill>
            <a:srgbClr val="1F386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pic>
        <p:nvPicPr>
          <p:cNvPr id="383" name="Google Shape;383;p45"/>
          <p:cNvPicPr preferRelativeResize="0"/>
          <p:nvPr/>
        </p:nvPicPr>
        <p:blipFill rotWithShape="1">
          <a:blip r:embed="rId3">
            <a:alphaModFix/>
          </a:blip>
          <a:srcRect b="0" l="0" r="0" t="0"/>
          <a:stretch/>
        </p:blipFill>
        <p:spPr>
          <a:xfrm>
            <a:off x="1471905" y="555202"/>
            <a:ext cx="7149241" cy="4225555"/>
          </a:xfrm>
          <a:prstGeom prst="rect">
            <a:avLst/>
          </a:prstGeom>
          <a:noFill/>
          <a:ln>
            <a:noFill/>
          </a:ln>
        </p:spPr>
      </p:pic>
      <p:pic>
        <p:nvPicPr>
          <p:cNvPr descr="En bild som visar natur, karta&#10;&#10;Automatiskt genererad beskrivning" id="384" name="Google Shape;384;p45"/>
          <p:cNvPicPr preferRelativeResize="0"/>
          <p:nvPr/>
        </p:nvPicPr>
        <p:blipFill rotWithShape="1">
          <a:blip r:embed="rId4">
            <a:alphaModFix/>
          </a:blip>
          <a:srcRect b="0" l="0" r="0" t="0"/>
          <a:stretch/>
        </p:blipFill>
        <p:spPr>
          <a:xfrm>
            <a:off x="164315" y="164384"/>
            <a:ext cx="1604786" cy="1091595"/>
          </a:xfrm>
          <a:prstGeom prst="rect">
            <a:avLst/>
          </a:prstGeom>
          <a:noFill/>
          <a:ln>
            <a:noFill/>
          </a:ln>
        </p:spPr>
      </p:pic>
      <p:sp>
        <p:nvSpPr>
          <p:cNvPr id="385" name="Google Shape;385;p45"/>
          <p:cNvSpPr txBox="1"/>
          <p:nvPr/>
        </p:nvSpPr>
        <p:spPr>
          <a:xfrm>
            <a:off x="3356925" y="586050"/>
            <a:ext cx="3743700" cy="4437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 sz="2100">
                <a:solidFill>
                  <a:schemeClr val="dk1"/>
                </a:solidFill>
                <a:latin typeface="Calibri"/>
                <a:ea typeface="Calibri"/>
                <a:cs typeface="Calibri"/>
                <a:sym typeface="Calibri"/>
              </a:rPr>
              <a:t>Beviljade externa bidrag</a:t>
            </a:r>
            <a:endParaRPr sz="21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28"/>
          <p:cNvSpPr/>
          <p:nvPr/>
        </p:nvSpPr>
        <p:spPr>
          <a:xfrm>
            <a:off x="240030" y="3669030"/>
            <a:ext cx="8661600" cy="1234500"/>
          </a:xfrm>
          <a:prstGeom prst="rect">
            <a:avLst/>
          </a:prstGeom>
          <a:solidFill>
            <a:srgbClr val="262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60" name="Google Shape;160;p28"/>
          <p:cNvSpPr txBox="1"/>
          <p:nvPr>
            <p:ph type="ctrTitle"/>
          </p:nvPr>
        </p:nvSpPr>
        <p:spPr>
          <a:xfrm>
            <a:off x="153172" y="3838072"/>
            <a:ext cx="5613600" cy="9483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rgbClr val="FFFFFF"/>
              </a:buClr>
              <a:buSzPts val="3600"/>
              <a:buFont typeface="Calibri"/>
              <a:buNone/>
            </a:pPr>
            <a:r>
              <a:rPr b="1" lang="sv" sz="3600">
                <a:solidFill>
                  <a:srgbClr val="FFFFFF"/>
                </a:solidFill>
              </a:rPr>
              <a:t>Vårt gemensamma vatten</a:t>
            </a:r>
            <a:br>
              <a:rPr b="1" lang="sv" sz="3100">
                <a:solidFill>
                  <a:srgbClr val="FFFFFF"/>
                </a:solidFill>
              </a:rPr>
            </a:br>
            <a:r>
              <a:rPr b="1" lang="sv" sz="2100">
                <a:solidFill>
                  <a:srgbClr val="FFFFFF"/>
                </a:solidFill>
              </a:rPr>
              <a:t>2025-01-23</a:t>
            </a:r>
            <a:endParaRPr b="1" sz="3100">
              <a:solidFill>
                <a:srgbClr val="FFFFFF"/>
              </a:solidFill>
            </a:endParaRPr>
          </a:p>
        </p:txBody>
      </p:sp>
      <p:sp>
        <p:nvSpPr>
          <p:cNvPr id="161" name="Google Shape;161;p28"/>
          <p:cNvSpPr txBox="1"/>
          <p:nvPr>
            <p:ph idx="1" type="subTitle"/>
          </p:nvPr>
        </p:nvSpPr>
        <p:spPr>
          <a:xfrm>
            <a:off x="6451589" y="3818822"/>
            <a:ext cx="2153400" cy="948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C000"/>
              </a:buClr>
              <a:buSzPts val="1800"/>
              <a:buNone/>
            </a:pPr>
            <a:r>
              <a:rPr b="1" lang="sv">
                <a:solidFill>
                  <a:srgbClr val="FFC000"/>
                </a:solidFill>
              </a:rPr>
              <a:t>Lygnerns vattenråd</a:t>
            </a:r>
            <a:endParaRPr/>
          </a:p>
        </p:txBody>
      </p:sp>
      <p:pic>
        <p:nvPicPr>
          <p:cNvPr descr="IMG_0600.JPG" id="162" name="Google Shape;162;p28"/>
          <p:cNvPicPr preferRelativeResize="0"/>
          <p:nvPr/>
        </p:nvPicPr>
        <p:blipFill rotWithShape="1">
          <a:blip r:embed="rId3">
            <a:alphaModFix/>
          </a:blip>
          <a:srcRect b="0" l="0" r="0" t="0"/>
          <a:stretch/>
        </p:blipFill>
        <p:spPr>
          <a:xfrm>
            <a:off x="240030" y="240030"/>
            <a:ext cx="8661652" cy="3346704"/>
          </a:xfrm>
          <a:prstGeom prst="rect">
            <a:avLst/>
          </a:prstGeom>
          <a:noFill/>
          <a:ln>
            <a:noFill/>
          </a:ln>
        </p:spPr>
      </p:pic>
      <p:cxnSp>
        <p:nvCxnSpPr>
          <p:cNvPr id="163" name="Google Shape;163;p28"/>
          <p:cNvCxnSpPr/>
          <p:nvPr/>
        </p:nvCxnSpPr>
        <p:spPr>
          <a:xfrm rot="10800000">
            <a:off x="6290132" y="3948080"/>
            <a:ext cx="0" cy="685800"/>
          </a:xfrm>
          <a:prstGeom prst="straightConnector1">
            <a:avLst/>
          </a:prstGeom>
          <a:noFill/>
          <a:ln cap="flat" cmpd="sng" w="19050">
            <a:solidFill>
              <a:srgbClr val="FFFFFF">
                <a:alpha val="80000"/>
              </a:srgbClr>
            </a:solidFill>
            <a:prstDash val="solid"/>
            <a:miter lim="800000"/>
            <a:headEnd len="sm" w="sm" type="none"/>
            <a:tailEnd len="sm" w="sm" type="none"/>
          </a:ln>
        </p:spPr>
      </p:cxnSp>
      <p:pic>
        <p:nvPicPr>
          <p:cNvPr descr="En bild som visar mörk, natur&#10;&#10;Automatiskt genererad beskrivning" id="164" name="Google Shape;164;p28"/>
          <p:cNvPicPr preferRelativeResize="0"/>
          <p:nvPr/>
        </p:nvPicPr>
        <p:blipFill rotWithShape="1">
          <a:blip r:embed="rId4">
            <a:alphaModFix/>
          </a:blip>
          <a:srcRect b="0" l="0" r="0" t="0"/>
          <a:stretch/>
        </p:blipFill>
        <p:spPr>
          <a:xfrm>
            <a:off x="6427661" y="3719868"/>
            <a:ext cx="1835158" cy="1319020"/>
          </a:xfrm>
          <a:prstGeom prst="rect">
            <a:avLst/>
          </a:prstGeom>
          <a:noFill/>
          <a:ln>
            <a:noFill/>
          </a:ln>
        </p:spPr>
      </p:pic>
      <p:sp>
        <p:nvSpPr>
          <p:cNvPr id="165" name="Google Shape;165;p28"/>
          <p:cNvSpPr/>
          <p:nvPr/>
        </p:nvSpPr>
        <p:spPr>
          <a:xfrm>
            <a:off x="6989862" y="4864784"/>
            <a:ext cx="1953900" cy="253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1200"/>
              <a:buFont typeface="Arial"/>
              <a:buNone/>
            </a:pPr>
            <a:r>
              <a:rPr b="0" i="0" lang="sv" sz="1200" u="sng" cap="none" strike="noStrike">
                <a:solidFill>
                  <a:schemeClr val="hlink"/>
                </a:solidFill>
                <a:latin typeface="Calibri"/>
                <a:ea typeface="Calibri"/>
                <a:cs typeface="Calibri"/>
                <a:sym typeface="Calibri"/>
                <a:hlinkClick r:id="rId5"/>
              </a:rPr>
              <a:t>https://lygnernsvattenrad.se</a:t>
            </a:r>
            <a:r>
              <a:rPr b="0" i="0" lang="sv" sz="1200" u="none" cap="none" strike="noStrike">
                <a:solidFill>
                  <a:schemeClr val="dk1"/>
                </a:solidFill>
                <a:latin typeface="Calibri"/>
                <a:ea typeface="Calibri"/>
                <a:cs typeface="Calibri"/>
                <a:sym typeface="Calibri"/>
              </a:rPr>
              <a:t> </a:t>
            </a:r>
            <a:endParaRPr sz="1100"/>
          </a:p>
        </p:txBody>
      </p:sp>
      <p:sp>
        <p:nvSpPr>
          <p:cNvPr id="166" name="Google Shape;166;p28"/>
          <p:cNvSpPr txBox="1"/>
          <p:nvPr>
            <p:ph idx="4294967295" type="title"/>
          </p:nvPr>
        </p:nvSpPr>
        <p:spPr>
          <a:xfrm>
            <a:off x="3222825" y="446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sv" sz="4300">
                <a:solidFill>
                  <a:schemeClr val="lt1"/>
                </a:solidFill>
              </a:rPr>
              <a:t>Agenda</a:t>
            </a:r>
            <a:endParaRPr sz="4300">
              <a:solidFill>
                <a:schemeClr val="lt1"/>
              </a:solidFill>
            </a:endParaRPr>
          </a:p>
        </p:txBody>
      </p:sp>
      <p:sp>
        <p:nvSpPr>
          <p:cNvPr id="167" name="Google Shape;167;p28"/>
          <p:cNvSpPr txBox="1"/>
          <p:nvPr>
            <p:ph idx="4294967295" type="body"/>
          </p:nvPr>
        </p:nvSpPr>
        <p:spPr>
          <a:xfrm>
            <a:off x="1057050" y="1370469"/>
            <a:ext cx="7886700" cy="3263400"/>
          </a:xfrm>
          <a:prstGeom prst="rect">
            <a:avLst/>
          </a:prstGeom>
        </p:spPr>
        <p:txBody>
          <a:bodyPr anchorCtr="0" anchor="t" bIns="34275" lIns="68575" spcFirstLastPara="1" rIns="68575" wrap="square" tIns="34275">
            <a:normAutofit/>
          </a:bodyPr>
          <a:lstStyle/>
          <a:p>
            <a:pPr indent="-368300" lvl="0" marL="457200" rtl="0" algn="l">
              <a:spcBef>
                <a:spcPts val="800"/>
              </a:spcBef>
              <a:spcAft>
                <a:spcPts val="0"/>
              </a:spcAft>
              <a:buClr>
                <a:schemeClr val="lt1"/>
              </a:buClr>
              <a:buSzPts val="2200"/>
              <a:buChar char="•"/>
            </a:pPr>
            <a:r>
              <a:rPr lang="sv" sz="2900">
                <a:solidFill>
                  <a:schemeClr val="lt1"/>
                </a:solidFill>
              </a:rPr>
              <a:t>Syfte</a:t>
            </a:r>
            <a:endParaRPr sz="2900">
              <a:solidFill>
                <a:schemeClr val="lt1"/>
              </a:solidFill>
            </a:endParaRPr>
          </a:p>
          <a:p>
            <a:pPr indent="-368300" lvl="0" marL="457200" rtl="0" algn="l">
              <a:spcBef>
                <a:spcPts val="0"/>
              </a:spcBef>
              <a:spcAft>
                <a:spcPts val="0"/>
              </a:spcAft>
              <a:buClr>
                <a:schemeClr val="lt1"/>
              </a:buClr>
              <a:buSzPts val="2200"/>
              <a:buChar char="•"/>
            </a:pPr>
            <a:r>
              <a:rPr lang="sv" sz="2900">
                <a:solidFill>
                  <a:schemeClr val="lt1"/>
                </a:solidFill>
              </a:rPr>
              <a:t>Presentation: Vad är och vad gör vattenrådet?</a:t>
            </a:r>
            <a:endParaRPr sz="2900">
              <a:solidFill>
                <a:schemeClr val="lt1"/>
              </a:solidFill>
            </a:endParaRPr>
          </a:p>
          <a:p>
            <a:pPr indent="-368300" lvl="0" marL="457200" rtl="0" algn="l">
              <a:spcBef>
                <a:spcPts val="0"/>
              </a:spcBef>
              <a:spcAft>
                <a:spcPts val="0"/>
              </a:spcAft>
              <a:buClr>
                <a:schemeClr val="lt1"/>
              </a:buClr>
              <a:buSzPts val="2200"/>
              <a:buChar char="•"/>
            </a:pPr>
            <a:r>
              <a:rPr lang="sv" sz="2900">
                <a:solidFill>
                  <a:schemeClr val="lt1"/>
                </a:solidFill>
              </a:rPr>
              <a:t>Samtal kring samarbete i avrinningsområdet</a:t>
            </a:r>
            <a:endParaRPr sz="2900">
              <a:solidFill>
                <a:schemeClr val="lt1"/>
              </a:solidFill>
            </a:endParaRPr>
          </a:p>
          <a:p>
            <a:pPr indent="-368300" lvl="0" marL="457200" rtl="0" algn="l">
              <a:spcBef>
                <a:spcPts val="0"/>
              </a:spcBef>
              <a:spcAft>
                <a:spcPts val="0"/>
              </a:spcAft>
              <a:buClr>
                <a:schemeClr val="lt1"/>
              </a:buClr>
              <a:buSzPts val="2200"/>
              <a:buChar char="•"/>
            </a:pPr>
            <a:r>
              <a:rPr lang="sv" sz="2900">
                <a:solidFill>
                  <a:schemeClr val="lt1"/>
                </a:solidFill>
              </a:rPr>
              <a:t>Sammanfattning. Hur gå vidare?</a:t>
            </a:r>
            <a:endParaRPr sz="29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46"/>
          <p:cNvSpPr/>
          <p:nvPr/>
        </p:nvSpPr>
        <p:spPr>
          <a:xfrm>
            <a:off x="0" y="0"/>
            <a:ext cx="9144000" cy="342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En bild som visar inomhus, möbler, vägg, stol&#10;&#10;Automatiskt genererad beskrivning" id="391" name="Google Shape;391;p46"/>
          <p:cNvPicPr preferRelativeResize="0"/>
          <p:nvPr/>
        </p:nvPicPr>
        <p:blipFill rotWithShape="1">
          <a:blip r:embed="rId3">
            <a:alphaModFix/>
          </a:blip>
          <a:srcRect b="0" l="0" r="0" t="0"/>
          <a:stretch/>
        </p:blipFill>
        <p:spPr>
          <a:xfrm>
            <a:off x="-161483" y="981075"/>
            <a:ext cx="5829300" cy="3530755"/>
          </a:xfrm>
          <a:prstGeom prst="rect">
            <a:avLst/>
          </a:prstGeom>
          <a:noFill/>
          <a:ln>
            <a:noFill/>
          </a:ln>
        </p:spPr>
      </p:pic>
      <p:pic>
        <p:nvPicPr>
          <p:cNvPr descr="En bild som visar text, skärmbild, design&#10;&#10;Automatiskt genererad beskrivning" id="392" name="Google Shape;392;p46"/>
          <p:cNvPicPr preferRelativeResize="0"/>
          <p:nvPr/>
        </p:nvPicPr>
        <p:blipFill rotWithShape="1">
          <a:blip r:embed="rId4">
            <a:alphaModFix/>
          </a:blip>
          <a:srcRect b="0" l="0" r="0" t="0"/>
          <a:stretch/>
        </p:blipFill>
        <p:spPr>
          <a:xfrm rot="775204">
            <a:off x="2472591" y="3013213"/>
            <a:ext cx="1866076" cy="2298425"/>
          </a:xfrm>
          <a:prstGeom prst="rect">
            <a:avLst/>
          </a:prstGeom>
          <a:noFill/>
          <a:ln>
            <a:noFill/>
          </a:ln>
          <a:effectLst>
            <a:outerShdw blurRad="292100" rotWithShape="0" algn="tl" dir="2700000" dist="139700">
              <a:srgbClr val="333333">
                <a:alpha val="64705"/>
              </a:srgbClr>
            </a:outerShdw>
          </a:effectLst>
        </p:spPr>
      </p:pic>
      <p:pic>
        <p:nvPicPr>
          <p:cNvPr descr="En bild som visar text, skärmbild, visitkort, Teckensnitt&#10;&#10;Automatiskt genererad beskrivning" id="393" name="Google Shape;393;p46"/>
          <p:cNvPicPr preferRelativeResize="0"/>
          <p:nvPr/>
        </p:nvPicPr>
        <p:blipFill rotWithShape="1">
          <a:blip r:embed="rId5">
            <a:alphaModFix/>
          </a:blip>
          <a:srcRect b="0" l="0" r="0" t="0"/>
          <a:stretch/>
        </p:blipFill>
        <p:spPr>
          <a:xfrm rot="-893184">
            <a:off x="401788" y="3021226"/>
            <a:ext cx="1876425" cy="2266950"/>
          </a:xfrm>
          <a:prstGeom prst="rect">
            <a:avLst/>
          </a:prstGeom>
          <a:noFill/>
          <a:ln>
            <a:noFill/>
          </a:ln>
          <a:effectLst>
            <a:outerShdw blurRad="292100" rotWithShape="0" algn="tl" dir="2700000" dist="139700">
              <a:srgbClr val="333333">
                <a:alpha val="64705"/>
              </a:srgbClr>
            </a:outerShdw>
          </a:effectLst>
        </p:spPr>
      </p:pic>
      <p:pic>
        <p:nvPicPr>
          <p:cNvPr descr="En bild som visar karta, diagram, text&#10;&#10;Automatiskt genererad beskrivning" id="394" name="Google Shape;394;p46"/>
          <p:cNvPicPr preferRelativeResize="0"/>
          <p:nvPr/>
        </p:nvPicPr>
        <p:blipFill rotWithShape="1">
          <a:blip r:embed="rId6">
            <a:alphaModFix/>
          </a:blip>
          <a:srcRect b="0" l="0" r="0" t="0"/>
          <a:stretch/>
        </p:blipFill>
        <p:spPr>
          <a:xfrm>
            <a:off x="4904865" y="981075"/>
            <a:ext cx="4239135" cy="3752850"/>
          </a:xfrm>
          <a:prstGeom prst="rect">
            <a:avLst/>
          </a:prstGeom>
          <a:noFill/>
          <a:ln>
            <a:noFill/>
          </a:ln>
        </p:spPr>
      </p:pic>
      <p:sp>
        <p:nvSpPr>
          <p:cNvPr id="395" name="Google Shape;395;p46"/>
          <p:cNvSpPr txBox="1"/>
          <p:nvPr>
            <p:ph type="title"/>
          </p:nvPr>
        </p:nvSpPr>
        <p:spPr>
          <a:xfrm>
            <a:off x="5052881" y="1114168"/>
            <a:ext cx="18956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F5496"/>
              </a:buClr>
              <a:buSzPts val="1500"/>
              <a:buFont typeface="Calibri"/>
              <a:buNone/>
            </a:pPr>
            <a:r>
              <a:rPr b="1" lang="sv" sz="1500">
                <a:solidFill>
                  <a:srgbClr val="2F5496"/>
                </a:solidFill>
              </a:rPr>
              <a:t>Flodpärlmusslans status 2022-2025</a:t>
            </a:r>
            <a:br>
              <a:rPr b="1" lang="sv" sz="1500">
                <a:solidFill>
                  <a:srgbClr val="2F5496"/>
                </a:solidFill>
              </a:rPr>
            </a:br>
            <a:r>
              <a:rPr b="1" lang="sv" sz="1500">
                <a:solidFill>
                  <a:srgbClr val="2F5496"/>
                </a:solidFill>
              </a:rPr>
              <a:t>- förvaltningsplan för öring och lax</a:t>
            </a:r>
            <a:endParaRPr/>
          </a:p>
        </p:txBody>
      </p:sp>
      <p:pic>
        <p:nvPicPr>
          <p:cNvPr descr="C:\Users\Peter\Pictures\Natur bilder\Arter\Vattenkryp\IMG_1703.JPG" id="396" name="Google Shape;396;p46"/>
          <p:cNvPicPr preferRelativeResize="0"/>
          <p:nvPr/>
        </p:nvPicPr>
        <p:blipFill rotWithShape="1">
          <a:blip r:embed="rId7">
            <a:alphaModFix/>
          </a:blip>
          <a:srcRect b="0" l="0" r="0" t="0"/>
          <a:stretch/>
        </p:blipFill>
        <p:spPr>
          <a:xfrm>
            <a:off x="4712051" y="2093501"/>
            <a:ext cx="1527997" cy="1527997"/>
          </a:xfrm>
          <a:custGeom>
            <a:rect b="b" l="l" r="r" t="t"/>
            <a:pathLst>
              <a:path extrusionOk="0" h="2834640" w="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ln>
            <a:noFill/>
          </a:ln>
        </p:spPr>
      </p:pic>
      <p:sp>
        <p:nvSpPr>
          <p:cNvPr id="397" name="Google Shape;397;p46"/>
          <p:cNvSpPr txBox="1"/>
          <p:nvPr/>
        </p:nvSpPr>
        <p:spPr>
          <a:xfrm>
            <a:off x="360045" y="171450"/>
            <a:ext cx="7404947"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3000">
                <a:solidFill>
                  <a:srgbClr val="2F5496"/>
                </a:solidFill>
                <a:latin typeface="Calibri"/>
                <a:ea typeface="Calibri"/>
                <a:cs typeface="Calibri"/>
                <a:sym typeface="Calibri"/>
              </a:rPr>
              <a:t>Mötesplats för samverkan</a:t>
            </a:r>
            <a:endParaRPr sz="1100"/>
          </a:p>
        </p:txBody>
      </p:sp>
      <p:pic>
        <p:nvPicPr>
          <p:cNvPr descr="En bild som visar träd, utomhus, skog, växt&#10;&#10;Automatiskt genererad beskrivning" id="398" name="Google Shape;398;p46"/>
          <p:cNvPicPr preferRelativeResize="0"/>
          <p:nvPr/>
        </p:nvPicPr>
        <p:blipFill rotWithShape="1">
          <a:blip r:embed="rId8">
            <a:alphaModFix/>
          </a:blip>
          <a:srcRect b="0" l="0" r="0" t="0"/>
          <a:stretch/>
        </p:blipFill>
        <p:spPr>
          <a:xfrm>
            <a:off x="6862359" y="3188970"/>
            <a:ext cx="2278886" cy="1954530"/>
          </a:xfrm>
          <a:custGeom>
            <a:rect b="b" l="l" r="r" t="t"/>
            <a:pathLst>
              <a:path extrusionOk="0" h="2726454" w="3178912">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47"/>
          <p:cNvSpPr txBox="1"/>
          <p:nvPr/>
        </p:nvSpPr>
        <p:spPr>
          <a:xfrm>
            <a:off x="547992" y="-111205"/>
            <a:ext cx="9386888" cy="994172"/>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2F5496"/>
              </a:buClr>
              <a:buSzPts val="2400"/>
              <a:buFont typeface="Calibri"/>
              <a:buNone/>
            </a:pPr>
            <a:r>
              <a:rPr b="1" lang="sv" sz="2400">
                <a:solidFill>
                  <a:srgbClr val="2F5496"/>
                </a:solidFill>
                <a:latin typeface="Calibri"/>
                <a:ea typeface="Calibri"/>
                <a:cs typeface="Calibri"/>
                <a:sym typeface="Calibri"/>
              </a:rPr>
              <a:t>Exempel på biotopvård: Sörån, Nolån och Nordån 2019-2024</a:t>
            </a:r>
            <a:endParaRPr sz="1100"/>
          </a:p>
        </p:txBody>
      </p:sp>
      <p:pic>
        <p:nvPicPr>
          <p:cNvPr descr="page12image3068991056" id="405" name="Google Shape;405;p47"/>
          <p:cNvPicPr preferRelativeResize="0"/>
          <p:nvPr/>
        </p:nvPicPr>
        <p:blipFill rotWithShape="1">
          <a:blip r:embed="rId3">
            <a:alphaModFix/>
          </a:blip>
          <a:srcRect b="0" l="0" r="0" t="0"/>
          <a:stretch/>
        </p:blipFill>
        <p:spPr>
          <a:xfrm>
            <a:off x="-15747" y="3049187"/>
            <a:ext cx="2906077" cy="2094313"/>
          </a:xfrm>
          <a:prstGeom prst="rect">
            <a:avLst/>
          </a:prstGeom>
          <a:noFill/>
          <a:ln cap="flat" cmpd="sng" w="9525">
            <a:solidFill>
              <a:schemeClr val="lt1"/>
            </a:solidFill>
            <a:prstDash val="solid"/>
            <a:round/>
            <a:headEnd len="sm" w="sm" type="none"/>
            <a:tailEnd len="sm" w="sm" type="none"/>
          </a:ln>
        </p:spPr>
      </p:pic>
      <p:pic>
        <p:nvPicPr>
          <p:cNvPr descr="page12image3069001072" id="406" name="Google Shape;406;p47"/>
          <p:cNvPicPr preferRelativeResize="0"/>
          <p:nvPr/>
        </p:nvPicPr>
        <p:blipFill rotWithShape="1">
          <a:blip r:embed="rId4">
            <a:alphaModFix/>
          </a:blip>
          <a:srcRect b="0" l="0" r="0" t="0"/>
          <a:stretch/>
        </p:blipFill>
        <p:spPr>
          <a:xfrm>
            <a:off x="2720924" y="3053925"/>
            <a:ext cx="2662376" cy="2089576"/>
          </a:xfrm>
          <a:prstGeom prst="rect">
            <a:avLst/>
          </a:prstGeom>
          <a:noFill/>
          <a:ln cap="flat" cmpd="sng" w="9525">
            <a:solidFill>
              <a:schemeClr val="lt1"/>
            </a:solidFill>
            <a:prstDash val="solid"/>
            <a:round/>
            <a:headEnd len="sm" w="sm" type="none"/>
            <a:tailEnd len="sm" w="sm" type="none"/>
          </a:ln>
        </p:spPr>
      </p:pic>
      <p:pic>
        <p:nvPicPr>
          <p:cNvPr descr="En bild som visar utomhus, träd, växt, Naturlandskap&#10;&#10;Automatiskt genererad beskrivning" id="407" name="Google Shape;407;p47"/>
          <p:cNvPicPr preferRelativeResize="0"/>
          <p:nvPr/>
        </p:nvPicPr>
        <p:blipFill rotWithShape="1">
          <a:blip r:embed="rId5">
            <a:alphaModFix/>
          </a:blip>
          <a:srcRect b="0" l="0" r="0" t="0"/>
          <a:stretch/>
        </p:blipFill>
        <p:spPr>
          <a:xfrm>
            <a:off x="0" y="945714"/>
            <a:ext cx="5391150" cy="2000250"/>
          </a:xfrm>
          <a:prstGeom prst="rect">
            <a:avLst/>
          </a:prstGeom>
          <a:noFill/>
          <a:ln>
            <a:noFill/>
          </a:ln>
        </p:spPr>
      </p:pic>
      <p:sp>
        <p:nvSpPr>
          <p:cNvPr id="408" name="Google Shape;408;p47"/>
          <p:cNvSpPr txBox="1"/>
          <p:nvPr/>
        </p:nvSpPr>
        <p:spPr>
          <a:xfrm>
            <a:off x="4300093" y="2668542"/>
            <a:ext cx="1017270" cy="2077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900">
                <a:solidFill>
                  <a:schemeClr val="lt1"/>
                </a:solidFill>
                <a:latin typeface="Calibri"/>
                <a:ea typeface="Calibri"/>
                <a:cs typeface="Calibri"/>
                <a:sym typeface="Calibri"/>
              </a:rPr>
              <a:t>Foto: WaterCircle</a:t>
            </a:r>
            <a:endParaRPr sz="900">
              <a:solidFill>
                <a:schemeClr val="lt1"/>
              </a:solidFill>
              <a:latin typeface="Calibri"/>
              <a:ea typeface="Calibri"/>
              <a:cs typeface="Calibri"/>
              <a:sym typeface="Calibri"/>
            </a:endParaRPr>
          </a:p>
        </p:txBody>
      </p:sp>
      <p:sp>
        <p:nvSpPr>
          <p:cNvPr id="409" name="Google Shape;409;p47"/>
          <p:cNvSpPr txBox="1"/>
          <p:nvPr/>
        </p:nvSpPr>
        <p:spPr>
          <a:xfrm>
            <a:off x="87255" y="3135119"/>
            <a:ext cx="889979"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800">
                <a:solidFill>
                  <a:schemeClr val="lt1"/>
                </a:solidFill>
                <a:latin typeface="Calibri"/>
                <a:ea typeface="Calibri"/>
                <a:cs typeface="Calibri"/>
                <a:sym typeface="Calibri"/>
              </a:rPr>
              <a:t>Före</a:t>
            </a:r>
            <a:endParaRPr sz="1100"/>
          </a:p>
        </p:txBody>
      </p:sp>
      <p:sp>
        <p:nvSpPr>
          <p:cNvPr id="410" name="Google Shape;410;p47"/>
          <p:cNvSpPr txBox="1"/>
          <p:nvPr/>
        </p:nvSpPr>
        <p:spPr>
          <a:xfrm>
            <a:off x="2761874" y="3091175"/>
            <a:ext cx="889978"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800">
                <a:solidFill>
                  <a:schemeClr val="lt1"/>
                </a:solidFill>
                <a:latin typeface="Calibri"/>
                <a:ea typeface="Calibri"/>
                <a:cs typeface="Calibri"/>
                <a:sym typeface="Calibri"/>
              </a:rPr>
              <a:t>Efter</a:t>
            </a:r>
            <a:endParaRPr sz="1100"/>
          </a:p>
        </p:txBody>
      </p:sp>
      <p:sp>
        <p:nvSpPr>
          <p:cNvPr id="411" name="Google Shape;411;p47"/>
          <p:cNvSpPr txBox="1"/>
          <p:nvPr/>
        </p:nvSpPr>
        <p:spPr>
          <a:xfrm>
            <a:off x="37210" y="968012"/>
            <a:ext cx="889979"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800">
                <a:solidFill>
                  <a:schemeClr val="lt1"/>
                </a:solidFill>
                <a:latin typeface="Calibri"/>
                <a:ea typeface="Calibri"/>
                <a:cs typeface="Calibri"/>
                <a:sym typeface="Calibri"/>
              </a:rPr>
              <a:t>Före</a:t>
            </a:r>
            <a:endParaRPr sz="1100"/>
          </a:p>
        </p:txBody>
      </p:sp>
      <p:sp>
        <p:nvSpPr>
          <p:cNvPr id="412" name="Google Shape;412;p47"/>
          <p:cNvSpPr txBox="1"/>
          <p:nvPr/>
        </p:nvSpPr>
        <p:spPr>
          <a:xfrm>
            <a:off x="2714180" y="968012"/>
            <a:ext cx="889978"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800">
                <a:solidFill>
                  <a:schemeClr val="lt1"/>
                </a:solidFill>
                <a:latin typeface="Calibri"/>
                <a:ea typeface="Calibri"/>
                <a:cs typeface="Calibri"/>
                <a:sym typeface="Calibri"/>
              </a:rPr>
              <a:t>Efter</a:t>
            </a:r>
            <a:endParaRPr sz="1100"/>
          </a:p>
        </p:txBody>
      </p:sp>
      <p:pic>
        <p:nvPicPr>
          <p:cNvPr descr="En bild som visar utomhus, träd, klippa, sten&#10;&#10;Automatiskt genererad beskrivning" id="413" name="Google Shape;413;p47"/>
          <p:cNvPicPr preferRelativeResize="0"/>
          <p:nvPr/>
        </p:nvPicPr>
        <p:blipFill rotWithShape="1">
          <a:blip r:embed="rId6">
            <a:alphaModFix/>
          </a:blip>
          <a:srcRect b="0" l="0" r="0" t="0"/>
          <a:stretch/>
        </p:blipFill>
        <p:spPr>
          <a:xfrm>
            <a:off x="5695535" y="3049187"/>
            <a:ext cx="2274181" cy="2101018"/>
          </a:xfrm>
          <a:prstGeom prst="rect">
            <a:avLst/>
          </a:prstGeom>
          <a:noFill/>
          <a:ln cap="flat" cmpd="sng" w="9525">
            <a:solidFill>
              <a:schemeClr val="lt1"/>
            </a:solidFill>
            <a:prstDash val="solid"/>
            <a:round/>
            <a:headEnd len="sm" w="sm" type="none"/>
            <a:tailEnd len="sm" w="sm" type="none"/>
          </a:ln>
        </p:spPr>
      </p:pic>
      <p:pic>
        <p:nvPicPr>
          <p:cNvPr descr="IMG_7441.JPG" id="414" name="Google Shape;414;p47"/>
          <p:cNvPicPr preferRelativeResize="0"/>
          <p:nvPr/>
        </p:nvPicPr>
        <p:blipFill rotWithShape="1">
          <a:blip r:embed="rId7">
            <a:alphaModFix/>
          </a:blip>
          <a:srcRect b="0" l="0" r="0" t="0"/>
          <a:stretch/>
        </p:blipFill>
        <p:spPr>
          <a:xfrm>
            <a:off x="5695536" y="971601"/>
            <a:ext cx="2810482" cy="1974363"/>
          </a:xfrm>
          <a:prstGeom prst="rect">
            <a:avLst/>
          </a:prstGeom>
          <a:noFill/>
          <a:ln>
            <a:noFill/>
          </a:ln>
        </p:spPr>
      </p:pic>
      <p:sp>
        <p:nvSpPr>
          <p:cNvPr id="415" name="Google Shape;415;p47"/>
          <p:cNvSpPr txBox="1"/>
          <p:nvPr/>
        </p:nvSpPr>
        <p:spPr>
          <a:xfrm>
            <a:off x="4222877" y="4895830"/>
            <a:ext cx="1110615" cy="2077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900">
                <a:solidFill>
                  <a:schemeClr val="lt1"/>
                </a:solidFill>
                <a:latin typeface="Calibri"/>
                <a:ea typeface="Calibri"/>
                <a:cs typeface="Calibri"/>
                <a:sym typeface="Calibri"/>
              </a:rPr>
              <a:t>Foto: WaterCircle</a:t>
            </a:r>
            <a:endParaRPr sz="9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0" name="Shape 420"/>
        <p:cNvGrpSpPr/>
        <p:nvPr/>
      </p:nvGrpSpPr>
      <p:grpSpPr>
        <a:xfrm>
          <a:off x="0" y="0"/>
          <a:ext cx="0" cy="0"/>
          <a:chOff x="0" y="0"/>
          <a:chExt cx="0" cy="0"/>
        </a:xfrm>
      </p:grpSpPr>
      <p:sp>
        <p:nvSpPr>
          <p:cNvPr id="421" name="Google Shape;421;p48"/>
          <p:cNvSpPr/>
          <p:nvPr/>
        </p:nvSpPr>
        <p:spPr>
          <a:xfrm>
            <a:off x="5754188" y="2005148"/>
            <a:ext cx="1045029" cy="56660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2" name="Google Shape;422;p48"/>
          <p:cNvSpPr/>
          <p:nvPr/>
        </p:nvSpPr>
        <p:spPr>
          <a:xfrm>
            <a:off x="3035672" y="691485"/>
            <a:ext cx="904957" cy="40046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3" name="Google Shape;423;p48"/>
          <p:cNvSpPr txBox="1"/>
          <p:nvPr/>
        </p:nvSpPr>
        <p:spPr>
          <a:xfrm>
            <a:off x="2261113" y="175586"/>
            <a:ext cx="8847440" cy="857250"/>
          </a:xfrm>
          <a:prstGeom prst="rect">
            <a:avLst/>
          </a:prstGeom>
          <a:noFill/>
          <a:ln>
            <a:noFill/>
          </a:ln>
        </p:spPr>
        <p:txBody>
          <a:bodyPr anchorCtr="0" anchor="ctr" bIns="34275" lIns="68575" spcFirstLastPara="1" rIns="68575" wrap="square" tIns="34275">
            <a:normAutofit fontScale="70000" lnSpcReduction="20000"/>
          </a:bodyPr>
          <a:lstStyle/>
          <a:p>
            <a:pPr indent="0" lvl="0" marL="0" marR="0" rtl="0" algn="l">
              <a:lnSpc>
                <a:spcPct val="90000"/>
              </a:lnSpc>
              <a:spcBef>
                <a:spcPts val="0"/>
              </a:spcBef>
              <a:spcAft>
                <a:spcPts val="0"/>
              </a:spcAft>
              <a:buClr>
                <a:srgbClr val="2F5496"/>
              </a:buClr>
              <a:buSzPct val="100000"/>
              <a:buFont typeface="Calibri"/>
              <a:buNone/>
            </a:pPr>
            <a:r>
              <a:rPr lang="sv" sz="3000">
                <a:solidFill>
                  <a:srgbClr val="2F5496"/>
                </a:solidFill>
                <a:latin typeface="Calibri"/>
                <a:ea typeface="Calibri"/>
                <a:cs typeface="Calibri"/>
                <a:sym typeface="Calibri"/>
              </a:rPr>
              <a:t>Årlig kontroll av vattenkvaliteten i vattensystemet </a:t>
            </a:r>
            <a:endParaRPr sz="1100"/>
          </a:p>
          <a:p>
            <a:pPr indent="0" lvl="0" marL="0" marR="0" rtl="0" algn="l">
              <a:lnSpc>
                <a:spcPct val="90000"/>
              </a:lnSpc>
              <a:spcBef>
                <a:spcPts val="0"/>
              </a:spcBef>
              <a:spcAft>
                <a:spcPts val="0"/>
              </a:spcAft>
              <a:buClr>
                <a:srgbClr val="2F5496"/>
              </a:buClr>
              <a:buSzPct val="100000"/>
              <a:buFont typeface="Calibri"/>
              <a:buNone/>
            </a:pPr>
            <a:r>
              <a:rPr lang="sv" sz="3000">
                <a:solidFill>
                  <a:srgbClr val="2F5496"/>
                </a:solidFill>
                <a:latin typeface="Calibri"/>
                <a:ea typeface="Calibri"/>
                <a:cs typeface="Calibri"/>
                <a:sym typeface="Calibri"/>
              </a:rPr>
              <a:t>(Samordnad recipientkontroll, SRK) </a:t>
            </a:r>
            <a:endParaRPr sz="1100"/>
          </a:p>
          <a:p>
            <a:pPr indent="0" lvl="0" marL="0" marR="0" rtl="0" algn="l">
              <a:lnSpc>
                <a:spcPct val="90000"/>
              </a:lnSpc>
              <a:spcBef>
                <a:spcPts val="0"/>
              </a:spcBef>
              <a:spcAft>
                <a:spcPts val="0"/>
              </a:spcAft>
              <a:buClr>
                <a:schemeClr val="dk1"/>
              </a:buClr>
              <a:buSzPct val="100000"/>
              <a:buFont typeface="Calibri"/>
              <a:buNone/>
            </a:pPr>
            <a:r>
              <a:t/>
            </a:r>
            <a:endParaRPr sz="18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ct val="100000"/>
              <a:buFont typeface="Calibri"/>
              <a:buNone/>
            </a:pPr>
            <a:r>
              <a:rPr lang="sv" sz="1800">
                <a:solidFill>
                  <a:schemeClr val="dk1"/>
                </a:solidFill>
                <a:latin typeface="Calibri"/>
                <a:ea typeface="Calibri"/>
                <a:cs typeface="Calibri"/>
                <a:sym typeface="Calibri"/>
              </a:rPr>
              <a:t>Nytt avtal 2024-2027</a:t>
            </a:r>
            <a:endParaRPr sz="1100"/>
          </a:p>
        </p:txBody>
      </p:sp>
      <p:pic>
        <p:nvPicPr>
          <p:cNvPr descr="En bild som visar karta, text, kartbok&#10;&#10;Automatiskt genererad beskrivning" id="424" name="Google Shape;424;p48"/>
          <p:cNvPicPr preferRelativeResize="0"/>
          <p:nvPr/>
        </p:nvPicPr>
        <p:blipFill rotWithShape="1">
          <a:blip r:embed="rId3">
            <a:alphaModFix/>
          </a:blip>
          <a:srcRect b="0" l="0" r="0" t="0"/>
          <a:stretch/>
        </p:blipFill>
        <p:spPr>
          <a:xfrm>
            <a:off x="0" y="938950"/>
            <a:ext cx="4522228" cy="4204550"/>
          </a:xfrm>
          <a:prstGeom prst="rect">
            <a:avLst/>
          </a:prstGeom>
          <a:noFill/>
          <a:ln>
            <a:noFill/>
          </a:ln>
        </p:spPr>
      </p:pic>
      <p:pic>
        <p:nvPicPr>
          <p:cNvPr descr="En bild som visar karta, kartbok, text&#10;&#10;Automatiskt genererad beskrivning" id="425" name="Google Shape;425;p48"/>
          <p:cNvPicPr preferRelativeResize="0"/>
          <p:nvPr/>
        </p:nvPicPr>
        <p:blipFill rotWithShape="1">
          <a:blip r:embed="rId4">
            <a:alphaModFix/>
          </a:blip>
          <a:srcRect b="0" l="0" r="0" t="0"/>
          <a:stretch/>
        </p:blipFill>
        <p:spPr>
          <a:xfrm>
            <a:off x="4544037" y="691485"/>
            <a:ext cx="4644415" cy="4352925"/>
          </a:xfrm>
          <a:prstGeom prst="rect">
            <a:avLst/>
          </a:prstGeom>
          <a:noFill/>
          <a:ln>
            <a:noFill/>
          </a:ln>
        </p:spPr>
      </p:pic>
      <p:sp>
        <p:nvSpPr>
          <p:cNvPr id="426" name="Google Shape;426;p48"/>
          <p:cNvSpPr txBox="1"/>
          <p:nvPr/>
        </p:nvSpPr>
        <p:spPr>
          <a:xfrm>
            <a:off x="1281793" y="1126723"/>
            <a:ext cx="1476375"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Kontrollprogram 2024-2027</a:t>
            </a:r>
            <a:endParaRPr sz="1100"/>
          </a:p>
        </p:txBody>
      </p:sp>
      <p:sp>
        <p:nvSpPr>
          <p:cNvPr id="427" name="Google Shape;427;p48"/>
          <p:cNvSpPr txBox="1"/>
          <p:nvPr/>
        </p:nvSpPr>
        <p:spPr>
          <a:xfrm>
            <a:off x="5219724" y="1114755"/>
            <a:ext cx="1617617" cy="6924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a:solidFill>
                  <a:schemeClr val="dk1"/>
                </a:solidFill>
                <a:latin typeface="Calibri"/>
                <a:ea typeface="Calibri"/>
                <a:cs typeface="Calibri"/>
                <a:sym typeface="Calibri"/>
              </a:rPr>
              <a:t>Tillägg i kontrollprogrammet</a:t>
            </a:r>
            <a:endParaRPr sz="1100"/>
          </a:p>
          <a:p>
            <a:pPr indent="0" lvl="0" marL="0" marR="0" rtl="0" algn="l">
              <a:spcBef>
                <a:spcPts val="0"/>
              </a:spcBef>
              <a:spcAft>
                <a:spcPts val="0"/>
              </a:spcAft>
              <a:buNone/>
            </a:pPr>
            <a:r>
              <a:rPr lang="sv" sz="1400">
                <a:solidFill>
                  <a:schemeClr val="dk1"/>
                </a:solidFill>
                <a:latin typeface="Calibri"/>
                <a:ea typeface="Calibri"/>
                <a:cs typeface="Calibri"/>
                <a:sym typeface="Calibri"/>
              </a:rPr>
              <a:t>2024-2027</a:t>
            </a:r>
            <a:endParaRPr sz="1100"/>
          </a:p>
        </p:txBody>
      </p:sp>
      <p:pic>
        <p:nvPicPr>
          <p:cNvPr id="428" name="Google Shape;428;p48"/>
          <p:cNvPicPr preferRelativeResize="0"/>
          <p:nvPr/>
        </p:nvPicPr>
        <p:blipFill rotWithShape="1">
          <a:blip r:embed="rId5">
            <a:alphaModFix/>
          </a:blip>
          <a:srcRect b="0" l="0" r="0" t="0"/>
          <a:stretch/>
        </p:blipFill>
        <p:spPr>
          <a:xfrm rot="-342044">
            <a:off x="279276" y="1843094"/>
            <a:ext cx="1274345" cy="1802075"/>
          </a:xfrm>
          <a:prstGeom prst="rect">
            <a:avLst/>
          </a:prstGeom>
          <a:noFill/>
          <a:ln>
            <a:noFill/>
          </a:ln>
          <a:effectLst>
            <a:outerShdw blurRad="292100" rotWithShape="0" algn="tl" dir="2700000" dist="139700">
              <a:srgbClr val="333333">
                <a:alpha val="64705"/>
              </a:srgbClr>
            </a:outerShdw>
          </a:effectLst>
        </p:spPr>
      </p:pic>
      <p:pic>
        <p:nvPicPr>
          <p:cNvPr id="429" name="Google Shape;429;p48"/>
          <p:cNvPicPr preferRelativeResize="0"/>
          <p:nvPr/>
        </p:nvPicPr>
        <p:blipFill rotWithShape="1">
          <a:blip r:embed="rId6">
            <a:alphaModFix/>
          </a:blip>
          <a:srcRect b="0" l="0" r="0" t="0"/>
          <a:stretch/>
        </p:blipFill>
        <p:spPr>
          <a:xfrm>
            <a:off x="6866245" y="3958936"/>
            <a:ext cx="2277755" cy="1184564"/>
          </a:xfrm>
          <a:prstGeom prst="rect">
            <a:avLst/>
          </a:prstGeom>
          <a:noFill/>
          <a:ln>
            <a:noFill/>
          </a:ln>
        </p:spPr>
      </p:pic>
      <p:pic>
        <p:nvPicPr>
          <p:cNvPr descr="En bild som visar natur, karta&#10;&#10;Automatiskt genererad beskrivning" id="430" name="Google Shape;430;p48"/>
          <p:cNvPicPr preferRelativeResize="0"/>
          <p:nvPr/>
        </p:nvPicPr>
        <p:blipFill rotWithShape="1">
          <a:blip r:embed="rId7">
            <a:alphaModFix/>
          </a:blip>
          <a:srcRect b="0" l="0" r="0" t="0"/>
          <a:stretch/>
        </p:blipFill>
        <p:spPr>
          <a:xfrm>
            <a:off x="164315" y="164384"/>
            <a:ext cx="1604786" cy="109159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pic>
        <p:nvPicPr>
          <p:cNvPr id="436" name="Google Shape;436;p49"/>
          <p:cNvPicPr preferRelativeResize="0"/>
          <p:nvPr/>
        </p:nvPicPr>
        <p:blipFill rotWithShape="1">
          <a:blip r:embed="rId3">
            <a:alphaModFix/>
          </a:blip>
          <a:srcRect b="0" l="0" r="0" t="0"/>
          <a:stretch/>
        </p:blipFill>
        <p:spPr>
          <a:xfrm>
            <a:off x="193898" y="208520"/>
            <a:ext cx="4944872" cy="4726460"/>
          </a:xfrm>
          <a:prstGeom prst="rect">
            <a:avLst/>
          </a:prstGeom>
          <a:noFill/>
          <a:ln>
            <a:noFill/>
          </a:ln>
          <a:effectLst>
            <a:outerShdw blurRad="292100" rotWithShape="0" algn="tl" dir="2700000" dist="139700">
              <a:srgbClr val="333333">
                <a:alpha val="64705"/>
              </a:srgbClr>
            </a:outerShdw>
          </a:effectLst>
        </p:spPr>
      </p:pic>
      <p:pic>
        <p:nvPicPr>
          <p:cNvPr descr="En bild som visar text, skärmbild, dagstidning&#10;&#10;Automatiskt genererad beskrivning" id="437" name="Google Shape;437;p49"/>
          <p:cNvPicPr preferRelativeResize="0"/>
          <p:nvPr/>
        </p:nvPicPr>
        <p:blipFill rotWithShape="1">
          <a:blip r:embed="rId4">
            <a:alphaModFix/>
          </a:blip>
          <a:srcRect b="0" l="0" r="0" t="0"/>
          <a:stretch/>
        </p:blipFill>
        <p:spPr>
          <a:xfrm rot="537654">
            <a:off x="4136224" y="2103992"/>
            <a:ext cx="2004914" cy="2836363"/>
          </a:xfrm>
          <a:prstGeom prst="rect">
            <a:avLst/>
          </a:prstGeom>
          <a:noFill/>
          <a:ln>
            <a:noFill/>
          </a:ln>
          <a:effectLst>
            <a:outerShdw blurRad="292100" rotWithShape="0" algn="tl" dir="2700000" dist="139700">
              <a:srgbClr val="333333">
                <a:alpha val="64705"/>
              </a:srgbClr>
            </a:outerShdw>
          </a:effectLst>
        </p:spPr>
      </p:pic>
      <p:sp>
        <p:nvSpPr>
          <p:cNvPr id="438" name="Google Shape;438;p49"/>
          <p:cNvSpPr txBox="1"/>
          <p:nvPr/>
        </p:nvSpPr>
        <p:spPr>
          <a:xfrm>
            <a:off x="5196009" y="96973"/>
            <a:ext cx="6172200" cy="85725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2F5496"/>
              </a:buClr>
              <a:buSzPts val="3300"/>
              <a:buFont typeface="Calibri"/>
              <a:buNone/>
            </a:pPr>
            <a:r>
              <a:rPr b="1" lang="sv" sz="3300">
                <a:solidFill>
                  <a:srgbClr val="2F5496"/>
                </a:solidFill>
                <a:latin typeface="Calibri"/>
                <a:ea typeface="Calibri"/>
                <a:cs typeface="Calibri"/>
                <a:sym typeface="Calibri"/>
              </a:rPr>
              <a:t>Kunskapsuppbyggnad</a:t>
            </a:r>
            <a:endParaRPr sz="1100"/>
          </a:p>
        </p:txBody>
      </p:sp>
      <p:sp>
        <p:nvSpPr>
          <p:cNvPr id="439" name="Google Shape;439;p49"/>
          <p:cNvSpPr/>
          <p:nvPr/>
        </p:nvSpPr>
        <p:spPr>
          <a:xfrm>
            <a:off x="3242624" y="239021"/>
            <a:ext cx="2283812" cy="253916"/>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sv" sz="1200" u="sng">
                <a:solidFill>
                  <a:schemeClr val="hlink"/>
                </a:solidFill>
                <a:latin typeface="Calibri"/>
                <a:ea typeface="Calibri"/>
                <a:cs typeface="Calibri"/>
                <a:sym typeface="Calibri"/>
                <a:hlinkClick r:id="rId5"/>
              </a:rPr>
              <a:t>https://lygnernsvattenrad.se</a:t>
            </a:r>
            <a:r>
              <a:rPr lang="sv" sz="1200">
                <a:solidFill>
                  <a:schemeClr val="dk1"/>
                </a:solidFill>
                <a:latin typeface="Calibri"/>
                <a:ea typeface="Calibri"/>
                <a:cs typeface="Calibri"/>
                <a:sym typeface="Calibri"/>
              </a:rPr>
              <a:t> </a:t>
            </a:r>
            <a:endParaRPr sz="1100"/>
          </a:p>
        </p:txBody>
      </p:sp>
      <p:pic>
        <p:nvPicPr>
          <p:cNvPr id="440" name="Google Shape;440;p49"/>
          <p:cNvPicPr preferRelativeResize="0"/>
          <p:nvPr/>
        </p:nvPicPr>
        <p:blipFill rotWithShape="1">
          <a:blip r:embed="rId6">
            <a:alphaModFix/>
          </a:blip>
          <a:srcRect b="0" l="0" r="0" t="0"/>
          <a:stretch/>
        </p:blipFill>
        <p:spPr>
          <a:xfrm rot="812685">
            <a:off x="7306634" y="2732611"/>
            <a:ext cx="1650371" cy="2329936"/>
          </a:xfrm>
          <a:prstGeom prst="rect">
            <a:avLst/>
          </a:prstGeom>
          <a:noFill/>
          <a:ln>
            <a:noFill/>
          </a:ln>
          <a:effectLst>
            <a:outerShdw blurRad="292100" rotWithShape="0" algn="tl" dir="2700000" dist="139700">
              <a:srgbClr val="333333">
                <a:alpha val="64705"/>
              </a:srgbClr>
            </a:outerShdw>
          </a:effectLst>
        </p:spPr>
      </p:pic>
      <p:pic>
        <p:nvPicPr>
          <p:cNvPr descr="En bild som visar text, fisk&#10;&#10;Automatiskt genererad beskrivning" id="441" name="Google Shape;441;p49"/>
          <p:cNvPicPr preferRelativeResize="0"/>
          <p:nvPr/>
        </p:nvPicPr>
        <p:blipFill rotWithShape="1">
          <a:blip r:embed="rId7">
            <a:alphaModFix/>
          </a:blip>
          <a:srcRect b="0" l="0" r="0" t="0"/>
          <a:stretch/>
        </p:blipFill>
        <p:spPr>
          <a:xfrm>
            <a:off x="6096051" y="986885"/>
            <a:ext cx="1652237" cy="2339278"/>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IMG_9612.JPG" id="447" name="Google Shape;447;p50"/>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En bild som visar natur&#10;&#10;Automatiskt genererad beskrivning med låg exakthet" id="448" name="Google Shape;448;p50"/>
          <p:cNvPicPr preferRelativeResize="0"/>
          <p:nvPr/>
        </p:nvPicPr>
        <p:blipFill rotWithShape="1">
          <a:blip r:embed="rId4">
            <a:alphaModFix/>
          </a:blip>
          <a:srcRect b="0" l="0" r="0" t="0"/>
          <a:stretch/>
        </p:blipFill>
        <p:spPr>
          <a:xfrm>
            <a:off x="4043554" y="1103998"/>
            <a:ext cx="5851974" cy="4124177"/>
          </a:xfrm>
          <a:prstGeom prst="rect">
            <a:avLst/>
          </a:prstGeom>
          <a:noFill/>
          <a:ln>
            <a:noFill/>
          </a:ln>
        </p:spPr>
      </p:pic>
      <p:sp>
        <p:nvSpPr>
          <p:cNvPr id="449" name="Google Shape;449;p50"/>
          <p:cNvSpPr/>
          <p:nvPr/>
        </p:nvSpPr>
        <p:spPr>
          <a:xfrm>
            <a:off x="7516888" y="1625965"/>
            <a:ext cx="345428" cy="365256"/>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0" name="Google Shape;450;p50"/>
          <p:cNvSpPr/>
          <p:nvPr/>
        </p:nvSpPr>
        <p:spPr>
          <a:xfrm>
            <a:off x="8284577" y="2389122"/>
            <a:ext cx="345428" cy="365256"/>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1" name="Google Shape;451;p50"/>
          <p:cNvSpPr/>
          <p:nvPr/>
        </p:nvSpPr>
        <p:spPr>
          <a:xfrm>
            <a:off x="7808438" y="2493569"/>
            <a:ext cx="345428" cy="365256"/>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2" name="Google Shape;452;p50"/>
          <p:cNvSpPr/>
          <p:nvPr/>
        </p:nvSpPr>
        <p:spPr>
          <a:xfrm>
            <a:off x="7105299" y="2719844"/>
            <a:ext cx="394775" cy="365256"/>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3" name="Google Shape;453;p50"/>
          <p:cNvSpPr/>
          <p:nvPr/>
        </p:nvSpPr>
        <p:spPr>
          <a:xfrm>
            <a:off x="6765998" y="2882987"/>
            <a:ext cx="404645" cy="365256"/>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4" name="Google Shape;454;p50"/>
          <p:cNvSpPr/>
          <p:nvPr/>
        </p:nvSpPr>
        <p:spPr>
          <a:xfrm>
            <a:off x="6629334" y="3585296"/>
            <a:ext cx="345428" cy="365256"/>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5" name="Google Shape;455;p50"/>
          <p:cNvSpPr/>
          <p:nvPr/>
        </p:nvSpPr>
        <p:spPr>
          <a:xfrm>
            <a:off x="6503827" y="3922348"/>
            <a:ext cx="345428" cy="365256"/>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6" name="Google Shape;456;p50"/>
          <p:cNvSpPr/>
          <p:nvPr/>
        </p:nvSpPr>
        <p:spPr>
          <a:xfrm>
            <a:off x="5223229" y="4562027"/>
            <a:ext cx="404813" cy="365522"/>
          </a:xfrm>
          <a:prstGeom prst="ellipse">
            <a:avLst/>
          </a:prstGeom>
          <a:noFill/>
          <a:ln cap="flat" cmpd="sng" w="28575">
            <a:solidFill>
              <a:srgbClr val="FFFF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En bild som visar natur, karta&#10;&#10;Automatiskt genererad beskrivning" id="457" name="Google Shape;457;p50"/>
          <p:cNvPicPr preferRelativeResize="0"/>
          <p:nvPr/>
        </p:nvPicPr>
        <p:blipFill rotWithShape="1">
          <a:blip r:embed="rId5">
            <a:alphaModFix/>
          </a:blip>
          <a:srcRect b="0" l="0" r="0" t="0"/>
          <a:stretch/>
        </p:blipFill>
        <p:spPr>
          <a:xfrm>
            <a:off x="4830131" y="688256"/>
            <a:ext cx="1113470" cy="757395"/>
          </a:xfrm>
          <a:prstGeom prst="rect">
            <a:avLst/>
          </a:prstGeom>
          <a:noFill/>
          <a:ln>
            <a:noFill/>
          </a:ln>
        </p:spPr>
      </p:pic>
      <p:pic>
        <p:nvPicPr>
          <p:cNvPr descr="jorden.png" id="458" name="Google Shape;458;p50"/>
          <p:cNvPicPr preferRelativeResize="0"/>
          <p:nvPr/>
        </p:nvPicPr>
        <p:blipFill rotWithShape="1">
          <a:blip r:embed="rId6">
            <a:alphaModFix/>
          </a:blip>
          <a:srcRect b="0" l="0" r="0" t="0"/>
          <a:stretch/>
        </p:blipFill>
        <p:spPr>
          <a:xfrm rot="-1495406">
            <a:off x="246526" y="3053375"/>
            <a:ext cx="1836778" cy="1420316"/>
          </a:xfrm>
          <a:prstGeom prst="rect">
            <a:avLst/>
          </a:prstGeom>
          <a:noFill/>
          <a:ln>
            <a:noFill/>
          </a:ln>
        </p:spPr>
      </p:pic>
      <p:sp>
        <p:nvSpPr>
          <p:cNvPr id="459" name="Google Shape;459;p50"/>
          <p:cNvSpPr txBox="1"/>
          <p:nvPr/>
        </p:nvSpPr>
        <p:spPr>
          <a:xfrm>
            <a:off x="722497" y="84364"/>
            <a:ext cx="8218304" cy="6232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3600">
                <a:solidFill>
                  <a:srgbClr val="2F5496"/>
                </a:solidFill>
                <a:latin typeface="Calibri"/>
                <a:ea typeface="Calibri"/>
                <a:cs typeface="Calibri"/>
                <a:sym typeface="Calibri"/>
              </a:rPr>
              <a:t>Vattnet i skolan och Skolbäcken 2023-2026</a:t>
            </a:r>
            <a:endParaRPr sz="1100"/>
          </a:p>
        </p:txBody>
      </p:sp>
      <p:pic>
        <p:nvPicPr>
          <p:cNvPr descr="Sportfiskarna" id="460" name="Google Shape;460;p50"/>
          <p:cNvPicPr preferRelativeResize="0"/>
          <p:nvPr/>
        </p:nvPicPr>
        <p:blipFill rotWithShape="1">
          <a:blip r:embed="rId7">
            <a:alphaModFix/>
          </a:blip>
          <a:srcRect b="0" l="0" r="0" t="0"/>
          <a:stretch/>
        </p:blipFill>
        <p:spPr>
          <a:xfrm>
            <a:off x="3139700" y="809935"/>
            <a:ext cx="1585174" cy="461294"/>
          </a:xfrm>
          <a:prstGeom prst="rect">
            <a:avLst/>
          </a:prstGeom>
          <a:noFill/>
          <a:ln>
            <a:noFill/>
          </a:ln>
        </p:spPr>
      </p:pic>
      <p:pic>
        <p:nvPicPr>
          <p:cNvPr descr="En bild som visar text, Teckensnitt, skärmbild, grafisk design&#10;&#10;Automatiskt genererad beskrivning" id="461" name="Google Shape;461;p50"/>
          <p:cNvPicPr preferRelativeResize="0"/>
          <p:nvPr/>
        </p:nvPicPr>
        <p:blipFill rotWithShape="1">
          <a:blip r:embed="rId8">
            <a:alphaModFix/>
          </a:blip>
          <a:srcRect b="0" l="0" r="0" t="0"/>
          <a:stretch/>
        </p:blipFill>
        <p:spPr>
          <a:xfrm>
            <a:off x="6121227" y="661445"/>
            <a:ext cx="2546406" cy="767510"/>
          </a:xfrm>
          <a:prstGeom prst="rect">
            <a:avLst/>
          </a:prstGeom>
          <a:noFill/>
          <a:ln>
            <a:noFill/>
          </a:ln>
        </p:spPr>
      </p:pic>
      <p:pic>
        <p:nvPicPr>
          <p:cNvPr id="462" name="Google Shape;462;p50"/>
          <p:cNvPicPr preferRelativeResize="0"/>
          <p:nvPr/>
        </p:nvPicPr>
        <p:blipFill rotWithShape="1">
          <a:blip r:embed="rId9">
            <a:alphaModFix/>
          </a:blip>
          <a:srcRect b="31393" l="13543" r="10961" t="32431"/>
          <a:stretch/>
        </p:blipFill>
        <p:spPr>
          <a:xfrm>
            <a:off x="831275" y="556025"/>
            <a:ext cx="2264248" cy="10849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pic>
        <p:nvPicPr>
          <p:cNvPr descr="IMG_8136.JPG" id="468" name="Google Shape;468;p51"/>
          <p:cNvPicPr preferRelativeResize="0"/>
          <p:nvPr/>
        </p:nvPicPr>
        <p:blipFill rotWithShape="1">
          <a:blip r:embed="rId3">
            <a:alphaModFix/>
          </a:blip>
          <a:srcRect b="0" l="0" r="0" t="0"/>
          <a:stretch/>
        </p:blipFill>
        <p:spPr>
          <a:xfrm>
            <a:off x="4042113" y="-17424"/>
            <a:ext cx="6858000" cy="5143500"/>
          </a:xfrm>
          <a:prstGeom prst="rect">
            <a:avLst/>
          </a:prstGeom>
          <a:noFill/>
          <a:ln>
            <a:noFill/>
          </a:ln>
        </p:spPr>
      </p:pic>
      <p:sp>
        <p:nvSpPr>
          <p:cNvPr id="469" name="Google Shape;469;p51"/>
          <p:cNvSpPr txBox="1"/>
          <p:nvPr/>
        </p:nvSpPr>
        <p:spPr>
          <a:xfrm>
            <a:off x="326119" y="228529"/>
            <a:ext cx="6429375"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2700">
                <a:solidFill>
                  <a:srgbClr val="2F5496"/>
                </a:solidFill>
                <a:latin typeface="Calibri"/>
                <a:ea typeface="Calibri"/>
                <a:cs typeface="Calibri"/>
                <a:sym typeface="Calibri"/>
              </a:rPr>
              <a:t>Vattnet i skolan och </a:t>
            </a:r>
            <a:endParaRPr sz="1100"/>
          </a:p>
          <a:p>
            <a:pPr indent="0" lvl="0" marL="0" marR="0" rtl="0" algn="l">
              <a:spcBef>
                <a:spcPts val="0"/>
              </a:spcBef>
              <a:spcAft>
                <a:spcPts val="0"/>
              </a:spcAft>
              <a:buNone/>
            </a:pPr>
            <a:r>
              <a:rPr lang="sv" sz="2700">
                <a:solidFill>
                  <a:srgbClr val="2F5496"/>
                </a:solidFill>
                <a:latin typeface="Calibri"/>
                <a:ea typeface="Calibri"/>
                <a:cs typeface="Calibri"/>
                <a:sym typeface="Calibri"/>
              </a:rPr>
              <a:t>Skolbäcken  2023-2026</a:t>
            </a:r>
            <a:endParaRPr sz="1100"/>
          </a:p>
        </p:txBody>
      </p:sp>
      <p:sp>
        <p:nvSpPr>
          <p:cNvPr id="470" name="Google Shape;470;p51"/>
          <p:cNvSpPr txBox="1"/>
          <p:nvPr/>
        </p:nvSpPr>
        <p:spPr>
          <a:xfrm>
            <a:off x="241174" y="1042882"/>
            <a:ext cx="3688342" cy="273536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i="1" sz="1800">
              <a:solidFill>
                <a:schemeClr val="dk1"/>
              </a:solidFill>
              <a:latin typeface="Calibri"/>
              <a:ea typeface="Calibri"/>
              <a:cs typeface="Calibri"/>
              <a:sym typeface="Calibri"/>
            </a:endParaRPr>
          </a:p>
          <a:p>
            <a:pPr indent="-209550" lvl="0" marL="215900" marR="0" rtl="0" algn="l">
              <a:spcBef>
                <a:spcPts val="0"/>
              </a:spcBef>
              <a:spcAft>
                <a:spcPts val="0"/>
              </a:spcAft>
              <a:buClr>
                <a:schemeClr val="dk1"/>
              </a:buClr>
              <a:buSzPts val="1700"/>
              <a:buFont typeface="Arial"/>
              <a:buChar char="•"/>
            </a:pPr>
            <a:r>
              <a:rPr b="1" lang="sv" sz="1700">
                <a:solidFill>
                  <a:schemeClr val="dk1"/>
                </a:solidFill>
                <a:latin typeface="Calibri"/>
                <a:ea typeface="Calibri"/>
                <a:cs typeface="Calibri"/>
                <a:sym typeface="Calibri"/>
              </a:rPr>
              <a:t>Samarbete</a:t>
            </a:r>
            <a:r>
              <a:rPr lang="sv" sz="1700">
                <a:solidFill>
                  <a:schemeClr val="dk1"/>
                </a:solidFill>
                <a:latin typeface="Calibri"/>
                <a:ea typeface="Calibri"/>
                <a:cs typeface="Calibri"/>
                <a:sym typeface="Calibri"/>
              </a:rPr>
              <a:t> med Sportfiskarnas Skolbäcken</a:t>
            </a:r>
            <a:r>
              <a:rPr i="1" lang="sv" sz="1700">
                <a:solidFill>
                  <a:schemeClr val="dk1"/>
                </a:solidFill>
                <a:latin typeface="Calibri"/>
                <a:ea typeface="Calibri"/>
                <a:cs typeface="Calibri"/>
                <a:sym typeface="Calibri"/>
              </a:rPr>
              <a:t> </a:t>
            </a:r>
            <a:r>
              <a:rPr lang="sv" sz="1700">
                <a:solidFill>
                  <a:schemeClr val="dk1"/>
                </a:solidFill>
                <a:latin typeface="Calibri"/>
                <a:ea typeface="Calibri"/>
                <a:cs typeface="Calibri"/>
                <a:sym typeface="Calibri"/>
              </a:rPr>
              <a:t>för att utveckla arbetet.</a:t>
            </a:r>
            <a:endParaRPr sz="1100"/>
          </a:p>
          <a:p>
            <a:pPr indent="-209550" lvl="0" marL="215900" marR="0" rtl="0" algn="l">
              <a:spcBef>
                <a:spcPts val="0"/>
              </a:spcBef>
              <a:spcAft>
                <a:spcPts val="0"/>
              </a:spcAft>
              <a:buClr>
                <a:schemeClr val="dk1"/>
              </a:buClr>
              <a:buSzPts val="1700"/>
              <a:buFont typeface="Arial"/>
              <a:buChar char="•"/>
            </a:pPr>
            <a:r>
              <a:rPr lang="sv" sz="1700">
                <a:solidFill>
                  <a:schemeClr val="dk1"/>
                </a:solidFill>
                <a:latin typeface="Calibri"/>
                <a:ea typeface="Calibri"/>
                <a:cs typeface="Calibri"/>
                <a:sym typeface="Calibri"/>
              </a:rPr>
              <a:t>Vattenrådet </a:t>
            </a:r>
            <a:r>
              <a:rPr b="1" lang="sv" sz="1700">
                <a:solidFill>
                  <a:schemeClr val="dk1"/>
                </a:solidFill>
                <a:latin typeface="Calibri"/>
                <a:ea typeface="Calibri"/>
                <a:cs typeface="Calibri"/>
                <a:sym typeface="Calibri"/>
              </a:rPr>
              <a:t>ber klasser om hjälp</a:t>
            </a:r>
            <a:endParaRPr sz="1100"/>
          </a:p>
          <a:p>
            <a:pPr indent="-209550" lvl="0" marL="215900" marR="0" rtl="0" algn="l">
              <a:spcBef>
                <a:spcPts val="0"/>
              </a:spcBef>
              <a:spcAft>
                <a:spcPts val="0"/>
              </a:spcAft>
              <a:buClr>
                <a:schemeClr val="dk1"/>
              </a:buClr>
              <a:buSzPts val="1700"/>
              <a:buFont typeface="Arial"/>
              <a:buChar char="•"/>
            </a:pPr>
            <a:r>
              <a:rPr b="1" lang="sv" sz="1700">
                <a:solidFill>
                  <a:schemeClr val="dk1"/>
                </a:solidFill>
                <a:latin typeface="Calibri"/>
                <a:ea typeface="Calibri"/>
                <a:cs typeface="Calibri"/>
                <a:sym typeface="Calibri"/>
              </a:rPr>
              <a:t>Utomhusdagar</a:t>
            </a:r>
            <a:r>
              <a:rPr lang="sv" sz="1700">
                <a:solidFill>
                  <a:schemeClr val="dk1"/>
                </a:solidFill>
                <a:latin typeface="Calibri"/>
                <a:ea typeface="Calibri"/>
                <a:cs typeface="Calibri"/>
                <a:sym typeface="Calibri"/>
              </a:rPr>
              <a:t> med klasser</a:t>
            </a:r>
            <a:endParaRPr sz="1100"/>
          </a:p>
          <a:p>
            <a:pPr indent="-209550" lvl="0" marL="215900" marR="0" rtl="0" algn="l">
              <a:spcBef>
                <a:spcPts val="0"/>
              </a:spcBef>
              <a:spcAft>
                <a:spcPts val="0"/>
              </a:spcAft>
              <a:buClr>
                <a:schemeClr val="dk1"/>
              </a:buClr>
              <a:buSzPts val="1700"/>
              <a:buFont typeface="Arial"/>
              <a:buChar char="•"/>
            </a:pPr>
            <a:r>
              <a:rPr b="1" lang="sv" sz="1700">
                <a:solidFill>
                  <a:schemeClr val="dk1"/>
                </a:solidFill>
                <a:latin typeface="Calibri"/>
                <a:ea typeface="Calibri"/>
                <a:cs typeface="Calibri"/>
                <a:sym typeface="Calibri"/>
              </a:rPr>
              <a:t>Utforskar</a:t>
            </a:r>
            <a:r>
              <a:rPr lang="sv" sz="1700">
                <a:solidFill>
                  <a:schemeClr val="dk1"/>
                </a:solidFill>
                <a:latin typeface="Calibri"/>
                <a:ea typeface="Calibri"/>
                <a:cs typeface="Calibri"/>
                <a:sym typeface="Calibri"/>
              </a:rPr>
              <a:t> skolans närmiljöer</a:t>
            </a:r>
            <a:endParaRPr sz="1100"/>
          </a:p>
          <a:p>
            <a:pPr indent="-209550" lvl="0" marL="215900" marR="0" rtl="0" algn="l">
              <a:spcBef>
                <a:spcPts val="0"/>
              </a:spcBef>
              <a:spcAft>
                <a:spcPts val="0"/>
              </a:spcAft>
              <a:buClr>
                <a:schemeClr val="dk1"/>
              </a:buClr>
              <a:buSzPts val="1700"/>
              <a:buFont typeface="Arial"/>
              <a:buChar char="•"/>
            </a:pPr>
            <a:r>
              <a:rPr b="1" lang="sv" sz="1700">
                <a:solidFill>
                  <a:schemeClr val="dk1"/>
                </a:solidFill>
                <a:latin typeface="Calibri"/>
                <a:ea typeface="Calibri"/>
                <a:cs typeface="Calibri"/>
                <a:sym typeface="Calibri"/>
              </a:rPr>
              <a:t>Åtgärder</a:t>
            </a:r>
            <a:r>
              <a:rPr lang="sv" sz="1700">
                <a:solidFill>
                  <a:schemeClr val="dk1"/>
                </a:solidFill>
                <a:latin typeface="Calibri"/>
                <a:ea typeface="Calibri"/>
                <a:cs typeface="Calibri"/>
                <a:sym typeface="Calibri"/>
              </a:rPr>
              <a:t> i bäckar med klasserna</a:t>
            </a:r>
            <a:endParaRPr sz="1100"/>
          </a:p>
          <a:p>
            <a:pPr indent="-209550" lvl="0" marL="215900" marR="0" rtl="0" algn="l">
              <a:spcBef>
                <a:spcPts val="0"/>
              </a:spcBef>
              <a:spcAft>
                <a:spcPts val="0"/>
              </a:spcAft>
              <a:buClr>
                <a:schemeClr val="dk1"/>
              </a:buClr>
              <a:buSzPts val="1700"/>
              <a:buFont typeface="Arial"/>
              <a:buChar char="•"/>
            </a:pPr>
            <a:r>
              <a:rPr b="1" lang="sv" sz="1700">
                <a:solidFill>
                  <a:schemeClr val="dk1"/>
                </a:solidFill>
                <a:latin typeface="Calibri"/>
                <a:ea typeface="Calibri"/>
                <a:cs typeface="Calibri"/>
                <a:sym typeface="Calibri"/>
              </a:rPr>
              <a:t>Lärarutbildningar</a:t>
            </a:r>
            <a:endParaRPr sz="1100"/>
          </a:p>
          <a:p>
            <a:pPr indent="-209550" lvl="0" marL="215900" marR="0" rtl="0" algn="l">
              <a:spcBef>
                <a:spcPts val="0"/>
              </a:spcBef>
              <a:spcAft>
                <a:spcPts val="0"/>
              </a:spcAft>
              <a:buClr>
                <a:schemeClr val="dk1"/>
              </a:buClr>
              <a:buSzPts val="1700"/>
              <a:buFont typeface="Arial"/>
              <a:buChar char="•"/>
            </a:pPr>
            <a:r>
              <a:rPr lang="sv" sz="1700">
                <a:solidFill>
                  <a:schemeClr val="dk1"/>
                </a:solidFill>
                <a:latin typeface="Calibri"/>
                <a:ea typeface="Calibri"/>
                <a:cs typeface="Calibri"/>
                <a:sym typeface="Calibri"/>
              </a:rPr>
              <a:t>Ta fram </a:t>
            </a:r>
            <a:r>
              <a:rPr b="1" lang="sv" sz="1700">
                <a:solidFill>
                  <a:schemeClr val="dk1"/>
                </a:solidFill>
                <a:latin typeface="Calibri"/>
                <a:ea typeface="Calibri"/>
                <a:cs typeface="Calibri"/>
                <a:sym typeface="Calibri"/>
              </a:rPr>
              <a:t>lärarhandledning</a:t>
            </a:r>
            <a:r>
              <a:rPr lang="sv" sz="1700">
                <a:solidFill>
                  <a:schemeClr val="dk1"/>
                </a:solidFill>
                <a:latin typeface="Calibri"/>
                <a:ea typeface="Calibri"/>
                <a:cs typeface="Calibri"/>
                <a:sym typeface="Calibri"/>
              </a:rPr>
              <a:t> som kopplar till skolans mål.</a:t>
            </a:r>
            <a:endParaRPr i="1" sz="1700">
              <a:solidFill>
                <a:schemeClr val="dk1"/>
              </a:solidFill>
              <a:latin typeface="Calibri"/>
              <a:ea typeface="Calibri"/>
              <a:cs typeface="Calibri"/>
              <a:sym typeface="Calibri"/>
            </a:endParaRPr>
          </a:p>
        </p:txBody>
      </p:sp>
      <p:pic>
        <p:nvPicPr>
          <p:cNvPr descr="En bild som visar gräs, fotbeklädnader, däggdjur, utomhus&#10;&#10;Automatiskt genererad beskrivning" id="471" name="Google Shape;471;p51"/>
          <p:cNvPicPr preferRelativeResize="0"/>
          <p:nvPr/>
        </p:nvPicPr>
        <p:blipFill rotWithShape="1">
          <a:blip r:embed="rId4">
            <a:alphaModFix/>
          </a:blip>
          <a:srcRect b="0" l="0" r="0" t="0"/>
          <a:stretch/>
        </p:blipFill>
        <p:spPr>
          <a:xfrm rot="-5400000">
            <a:off x="4624217" y="540932"/>
            <a:ext cx="1724546" cy="2538011"/>
          </a:xfrm>
          <a:prstGeom prst="rect">
            <a:avLst/>
          </a:prstGeom>
          <a:noFill/>
          <a:ln cap="flat" cmpd="sng" w="9525">
            <a:solidFill>
              <a:schemeClr val="lt1"/>
            </a:solidFill>
            <a:prstDash val="solid"/>
            <a:round/>
            <a:headEnd len="sm" w="sm" type="none"/>
            <a:tailEnd len="sm" w="sm" type="none"/>
          </a:ln>
        </p:spPr>
      </p:pic>
      <p:pic>
        <p:nvPicPr>
          <p:cNvPr descr="En bild som visar utomhus, klädsel, träd, person&#10;&#10;Automatiskt genererad beskrivning" id="472" name="Google Shape;472;p51"/>
          <p:cNvPicPr preferRelativeResize="0"/>
          <p:nvPr/>
        </p:nvPicPr>
        <p:blipFill rotWithShape="1">
          <a:blip r:embed="rId5">
            <a:alphaModFix/>
          </a:blip>
          <a:srcRect b="0" l="0" r="0" t="0"/>
          <a:stretch/>
        </p:blipFill>
        <p:spPr>
          <a:xfrm>
            <a:off x="6949941" y="2313419"/>
            <a:ext cx="1783226" cy="2461798"/>
          </a:xfrm>
          <a:prstGeom prst="rect">
            <a:avLst/>
          </a:prstGeom>
          <a:noFill/>
          <a:ln cap="flat" cmpd="sng" w="9525">
            <a:solidFill>
              <a:schemeClr val="lt1"/>
            </a:solidFill>
            <a:prstDash val="solid"/>
            <a:round/>
            <a:headEnd len="sm" w="sm" type="none"/>
            <a:tailEnd len="sm" w="sm" type="none"/>
          </a:ln>
        </p:spPr>
      </p:pic>
      <p:pic>
        <p:nvPicPr>
          <p:cNvPr descr="En bild som visar text, Teckensnitt, skärmbild, grafisk design&#10;&#10;Automatiskt genererad beskrivning" id="473" name="Google Shape;473;p51"/>
          <p:cNvPicPr preferRelativeResize="0"/>
          <p:nvPr/>
        </p:nvPicPr>
        <p:blipFill rotWithShape="1">
          <a:blip r:embed="rId6">
            <a:alphaModFix/>
          </a:blip>
          <a:srcRect b="0" l="0" r="0" t="0"/>
          <a:stretch/>
        </p:blipFill>
        <p:spPr>
          <a:xfrm>
            <a:off x="497133" y="3929795"/>
            <a:ext cx="2943109" cy="887079"/>
          </a:xfrm>
          <a:prstGeom prst="rect">
            <a:avLst/>
          </a:prstGeom>
          <a:noFill/>
          <a:ln>
            <a:noFill/>
          </a:ln>
        </p:spPr>
      </p:pic>
      <p:pic>
        <p:nvPicPr>
          <p:cNvPr descr="En bild som visar natur, karta&#10;&#10;Automatiskt genererad beskrivning" id="474" name="Google Shape;474;p51"/>
          <p:cNvPicPr preferRelativeResize="0"/>
          <p:nvPr/>
        </p:nvPicPr>
        <p:blipFill rotWithShape="1">
          <a:blip r:embed="rId7">
            <a:alphaModFix/>
          </a:blip>
          <a:srcRect b="0" l="0" r="0" t="0"/>
          <a:stretch/>
        </p:blipFill>
        <p:spPr>
          <a:xfrm>
            <a:off x="6053220" y="44177"/>
            <a:ext cx="1195958" cy="813505"/>
          </a:xfrm>
          <a:prstGeom prst="rect">
            <a:avLst/>
          </a:prstGeom>
          <a:noFill/>
          <a:ln>
            <a:noFill/>
          </a:ln>
        </p:spPr>
      </p:pic>
      <p:pic>
        <p:nvPicPr>
          <p:cNvPr descr="Sportfiskarna" id="475" name="Google Shape;475;p51"/>
          <p:cNvPicPr preferRelativeResize="0"/>
          <p:nvPr/>
        </p:nvPicPr>
        <p:blipFill rotWithShape="1">
          <a:blip r:embed="rId8">
            <a:alphaModFix/>
          </a:blip>
          <a:srcRect b="0" l="0" r="0" t="0"/>
          <a:stretch/>
        </p:blipFill>
        <p:spPr>
          <a:xfrm>
            <a:off x="4320055" y="191380"/>
            <a:ext cx="1585174" cy="461294"/>
          </a:xfrm>
          <a:prstGeom prst="rect">
            <a:avLst/>
          </a:prstGeom>
          <a:noFill/>
          <a:ln>
            <a:noFill/>
          </a:ln>
        </p:spPr>
      </p:pic>
      <p:pic>
        <p:nvPicPr>
          <p:cNvPr descr="C:\Users\Peter\Documents\2013\Vattnet i skolan\Bilder skolprojekt\IMG_9603.JPG" id="476" name="Google Shape;476;p51"/>
          <p:cNvPicPr preferRelativeResize="0"/>
          <p:nvPr/>
        </p:nvPicPr>
        <p:blipFill rotWithShape="1">
          <a:blip r:embed="rId9">
            <a:alphaModFix/>
          </a:blip>
          <a:srcRect b="0" l="0" r="0" t="0"/>
          <a:stretch/>
        </p:blipFill>
        <p:spPr>
          <a:xfrm>
            <a:off x="4217484" y="2846190"/>
            <a:ext cx="2571737" cy="1929026"/>
          </a:xfrm>
          <a:prstGeom prst="rect">
            <a:avLst/>
          </a:prstGeom>
          <a:noFill/>
          <a:ln cap="flat" cmpd="sng" w="9525">
            <a:solidFill>
              <a:schemeClr val="lt1"/>
            </a:solidFill>
            <a:prstDash val="solid"/>
            <a:miter lim="800000"/>
            <a:headEnd len="sm" w="sm" type="none"/>
            <a:tailEnd len="sm" w="sm" type="none"/>
          </a:ln>
        </p:spPr>
      </p:pic>
      <p:pic>
        <p:nvPicPr>
          <p:cNvPr id="477" name="Google Shape;477;p51"/>
          <p:cNvPicPr preferRelativeResize="0"/>
          <p:nvPr/>
        </p:nvPicPr>
        <p:blipFill rotWithShape="1">
          <a:blip r:embed="rId10">
            <a:alphaModFix/>
          </a:blip>
          <a:srcRect b="31393" l="13543" r="10961" t="32431"/>
          <a:stretch/>
        </p:blipFill>
        <p:spPr>
          <a:xfrm>
            <a:off x="7703875" y="44175"/>
            <a:ext cx="2200873" cy="105457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sp>
        <p:nvSpPr>
          <p:cNvPr id="482" name="Google Shape;482;p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F5496"/>
              </a:buClr>
              <a:buSzPts val="2700"/>
              <a:buFont typeface="Calibri"/>
              <a:buNone/>
            </a:pPr>
            <a:r>
              <a:rPr lang="sv" sz="2700">
                <a:solidFill>
                  <a:srgbClr val="2F5496"/>
                </a:solidFill>
                <a:latin typeface="Calibri"/>
                <a:ea typeface="Calibri"/>
                <a:cs typeface="Calibri"/>
                <a:sym typeface="Calibri"/>
              </a:rPr>
              <a:t>Lärarutbildningar VT 2024</a:t>
            </a:r>
            <a:br>
              <a:rPr lang="sv" sz="2700">
                <a:solidFill>
                  <a:srgbClr val="2F5496"/>
                </a:solidFill>
                <a:latin typeface="Calibri"/>
                <a:ea typeface="Calibri"/>
                <a:cs typeface="Calibri"/>
                <a:sym typeface="Calibri"/>
              </a:rPr>
            </a:br>
            <a:r>
              <a:rPr lang="sv" sz="2100">
                <a:solidFill>
                  <a:srgbClr val="2F5496"/>
                </a:solidFill>
                <a:latin typeface="Calibri"/>
                <a:ea typeface="Calibri"/>
                <a:cs typeface="Calibri"/>
                <a:sym typeface="Calibri"/>
              </a:rPr>
              <a:t>Gaddenskolan och Sandaredsskolan</a:t>
            </a:r>
            <a:endParaRPr sz="2700">
              <a:solidFill>
                <a:srgbClr val="2F5496"/>
              </a:solidFill>
              <a:latin typeface="Calibri"/>
              <a:ea typeface="Calibri"/>
              <a:cs typeface="Calibri"/>
              <a:sym typeface="Calibri"/>
            </a:endParaRPr>
          </a:p>
        </p:txBody>
      </p:sp>
      <p:pic>
        <p:nvPicPr>
          <p:cNvPr descr="En bild som visar utomhus, klädsel, fotbeklädnader, växt&#10;&#10;Automatiskt genererad beskrivning" id="483" name="Google Shape;483;p52"/>
          <p:cNvPicPr preferRelativeResize="0"/>
          <p:nvPr/>
        </p:nvPicPr>
        <p:blipFill rotWithShape="1">
          <a:blip r:embed="rId3">
            <a:alphaModFix/>
          </a:blip>
          <a:srcRect b="0" l="0" r="0" t="0"/>
          <a:stretch/>
        </p:blipFill>
        <p:spPr>
          <a:xfrm>
            <a:off x="-40413" y="1757965"/>
            <a:ext cx="5276782" cy="3385534"/>
          </a:xfrm>
          <a:prstGeom prst="rect">
            <a:avLst/>
          </a:prstGeom>
          <a:noFill/>
          <a:ln cap="flat" cmpd="sng" w="9525">
            <a:solidFill>
              <a:schemeClr val="lt1"/>
            </a:solidFill>
            <a:prstDash val="solid"/>
            <a:round/>
            <a:headEnd len="sm" w="sm" type="none"/>
            <a:tailEnd len="sm" w="sm" type="none"/>
          </a:ln>
        </p:spPr>
      </p:pic>
      <p:pic>
        <p:nvPicPr>
          <p:cNvPr descr="En bild som visar utomhus, växt, gräs, spade&#10;&#10;Automatiskt genererad beskrivning" id="484" name="Google Shape;484;p52"/>
          <p:cNvPicPr preferRelativeResize="0"/>
          <p:nvPr/>
        </p:nvPicPr>
        <p:blipFill rotWithShape="1">
          <a:blip r:embed="rId4">
            <a:alphaModFix/>
          </a:blip>
          <a:srcRect b="0" l="0" r="0" t="0"/>
          <a:stretch/>
        </p:blipFill>
        <p:spPr>
          <a:xfrm rot="5400000">
            <a:off x="4593431" y="642938"/>
            <a:ext cx="5143500" cy="3857625"/>
          </a:xfrm>
          <a:prstGeom prst="rect">
            <a:avLst/>
          </a:prstGeom>
          <a:noFill/>
          <a:ln cap="flat" cmpd="sng" w="9525">
            <a:solidFill>
              <a:schemeClr val="lt1"/>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8" name="Shape 488"/>
        <p:cNvGrpSpPr/>
        <p:nvPr/>
      </p:nvGrpSpPr>
      <p:grpSpPr>
        <a:xfrm>
          <a:off x="0" y="0"/>
          <a:ext cx="0" cy="0"/>
          <a:chOff x="0" y="0"/>
          <a:chExt cx="0" cy="0"/>
        </a:xfrm>
      </p:grpSpPr>
      <p:pic>
        <p:nvPicPr>
          <p:cNvPr id="489" name="Google Shape;489;p53"/>
          <p:cNvPicPr preferRelativeResize="0"/>
          <p:nvPr>
            <p:ph idx="1" type="body"/>
          </p:nvPr>
        </p:nvPicPr>
        <p:blipFill rotWithShape="1">
          <a:blip r:embed="rId3">
            <a:alphaModFix/>
          </a:blip>
          <a:srcRect b="0" l="0" r="0" t="0"/>
          <a:stretch/>
        </p:blipFill>
        <p:spPr>
          <a:xfrm>
            <a:off x="4690585" y="1803439"/>
            <a:ext cx="4453415" cy="3340061"/>
          </a:xfrm>
          <a:prstGeom prst="rect">
            <a:avLst/>
          </a:prstGeom>
          <a:noFill/>
          <a:ln>
            <a:noFill/>
          </a:ln>
        </p:spPr>
      </p:pic>
      <p:pic>
        <p:nvPicPr>
          <p:cNvPr id="490" name="Google Shape;490;p53"/>
          <p:cNvPicPr preferRelativeResize="0"/>
          <p:nvPr/>
        </p:nvPicPr>
        <p:blipFill rotWithShape="1">
          <a:blip r:embed="rId4">
            <a:alphaModFix/>
          </a:blip>
          <a:srcRect b="0" l="0" r="0" t="0"/>
          <a:stretch/>
        </p:blipFill>
        <p:spPr>
          <a:xfrm>
            <a:off x="0" y="1803439"/>
            <a:ext cx="4572000" cy="3340061"/>
          </a:xfrm>
          <a:prstGeom prst="rect">
            <a:avLst/>
          </a:prstGeom>
          <a:noFill/>
          <a:ln>
            <a:noFill/>
          </a:ln>
        </p:spPr>
      </p:pic>
      <p:sp>
        <p:nvSpPr>
          <p:cNvPr id="491" name="Google Shape;491;p53"/>
          <p:cNvSpPr txBox="1"/>
          <p:nvPr>
            <p:ph type="title"/>
          </p:nvPr>
        </p:nvSpPr>
        <p:spPr>
          <a:xfrm>
            <a:off x="582066" y="648265"/>
            <a:ext cx="7886700" cy="994172"/>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2F5496"/>
              </a:buClr>
              <a:buSzPct val="100000"/>
              <a:buFont typeface="Calibri"/>
              <a:buNone/>
            </a:pPr>
            <a:r>
              <a:rPr lang="sv" sz="2700">
                <a:solidFill>
                  <a:srgbClr val="2F5496"/>
                </a:solidFill>
                <a:latin typeface="Calibri"/>
                <a:ea typeface="Calibri"/>
                <a:cs typeface="Calibri"/>
                <a:sym typeface="Calibri"/>
              </a:rPr>
              <a:t>Årskurs 5 gör miljöåtgärder i Sandaredsån VT 2024</a:t>
            </a:r>
            <a:br>
              <a:rPr lang="sv" sz="2700">
                <a:solidFill>
                  <a:srgbClr val="2F5496"/>
                </a:solidFill>
                <a:latin typeface="Calibri"/>
                <a:ea typeface="Calibri"/>
                <a:cs typeface="Calibri"/>
                <a:sym typeface="Calibri"/>
              </a:rPr>
            </a:br>
            <a:r>
              <a:rPr lang="sv" sz="2700">
                <a:solidFill>
                  <a:srgbClr val="2F5496"/>
                </a:solidFill>
                <a:latin typeface="Calibri"/>
                <a:ea typeface="Calibri"/>
                <a:cs typeface="Calibri"/>
                <a:sym typeface="Calibri"/>
              </a:rPr>
              <a:t>Lilla Aktuellt gör ett reportage</a:t>
            </a:r>
            <a:br>
              <a:rPr lang="sv" sz="2700">
                <a:solidFill>
                  <a:srgbClr val="2F5496"/>
                </a:solidFill>
                <a:latin typeface="Calibri"/>
                <a:ea typeface="Calibri"/>
                <a:cs typeface="Calibri"/>
                <a:sym typeface="Calibri"/>
              </a:rPr>
            </a:br>
            <a:endParaRPr sz="2700">
              <a:solidFill>
                <a:srgbClr val="2F5496"/>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2F3"/>
        </a:solidFill>
      </p:bgPr>
    </p:bg>
    <p:spTree>
      <p:nvGrpSpPr>
        <p:cNvPr id="496" name="Shape 496"/>
        <p:cNvGrpSpPr/>
        <p:nvPr/>
      </p:nvGrpSpPr>
      <p:grpSpPr>
        <a:xfrm>
          <a:off x="0" y="0"/>
          <a:ext cx="0" cy="0"/>
          <a:chOff x="0" y="0"/>
          <a:chExt cx="0" cy="0"/>
        </a:xfrm>
      </p:grpSpPr>
      <p:sp>
        <p:nvSpPr>
          <p:cNvPr id="497" name="Google Shape;497;p54"/>
          <p:cNvSpPr txBox="1"/>
          <p:nvPr/>
        </p:nvSpPr>
        <p:spPr>
          <a:xfrm>
            <a:off x="3788876" y="4775091"/>
            <a:ext cx="5355125"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1400" u="sng">
                <a:solidFill>
                  <a:schemeClr val="hlink"/>
                </a:solidFill>
                <a:latin typeface="Calibri"/>
                <a:ea typeface="Calibri"/>
                <a:cs typeface="Calibri"/>
                <a:sym typeface="Calibri"/>
                <a:hlinkClick r:id="rId3"/>
              </a:rPr>
              <a:t>Länk: Åtgärdsprogram för vatten 2021-2027 Västerhavets vattendistrikt</a:t>
            </a:r>
            <a:endParaRPr sz="1400">
              <a:solidFill>
                <a:schemeClr val="dk1"/>
              </a:solidFill>
              <a:latin typeface="Calibri"/>
              <a:ea typeface="Calibri"/>
              <a:cs typeface="Calibri"/>
              <a:sym typeface="Calibri"/>
            </a:endParaRPr>
          </a:p>
        </p:txBody>
      </p:sp>
      <p:sp>
        <p:nvSpPr>
          <p:cNvPr id="498" name="Google Shape;498;p54"/>
          <p:cNvSpPr/>
          <p:nvPr/>
        </p:nvSpPr>
        <p:spPr>
          <a:xfrm>
            <a:off x="804951" y="1419913"/>
            <a:ext cx="7740869" cy="3300904"/>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sv" sz="2100">
                <a:solidFill>
                  <a:schemeClr val="dk1"/>
                </a:solidFill>
                <a:latin typeface="Calibri"/>
                <a:ea typeface="Calibri"/>
                <a:cs typeface="Calibri"/>
                <a:sym typeface="Calibri"/>
              </a:rPr>
              <a:t>Kommunerna</a:t>
            </a:r>
            <a:r>
              <a:rPr b="1" lang="sv" sz="2100">
                <a:solidFill>
                  <a:schemeClr val="dk1"/>
                </a:solidFill>
                <a:latin typeface="Calibri"/>
                <a:ea typeface="Calibri"/>
                <a:cs typeface="Calibri"/>
                <a:sym typeface="Calibri"/>
              </a:rPr>
              <a:t> </a:t>
            </a:r>
            <a:r>
              <a:rPr lang="sv" sz="2100">
                <a:solidFill>
                  <a:schemeClr val="dk1"/>
                </a:solidFill>
                <a:latin typeface="Calibri"/>
                <a:ea typeface="Calibri"/>
                <a:cs typeface="Calibri"/>
                <a:sym typeface="Calibri"/>
              </a:rPr>
              <a:t>ska genomföra en </a:t>
            </a:r>
            <a:r>
              <a:rPr b="1" i="1" lang="sv" sz="2100">
                <a:solidFill>
                  <a:srgbClr val="2F5496"/>
                </a:solidFill>
                <a:latin typeface="Calibri"/>
                <a:ea typeface="Calibri"/>
                <a:cs typeface="Calibri"/>
                <a:sym typeface="Calibri"/>
              </a:rPr>
              <a:t>förvaltningsövergripande vattenplanering med en helhetssyn utifrån ett avrinningsområdesperspektiv</a:t>
            </a:r>
            <a:r>
              <a:rPr lang="sv" sz="2100">
                <a:solidFill>
                  <a:schemeClr val="dk1"/>
                </a:solidFill>
                <a:latin typeface="Calibri"/>
                <a:ea typeface="Calibri"/>
                <a:cs typeface="Calibri"/>
                <a:sym typeface="Calibri"/>
              </a:rPr>
              <a:t>…… </a:t>
            </a:r>
            <a:endParaRPr sz="1100"/>
          </a:p>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l">
              <a:spcBef>
                <a:spcPts val="0"/>
              </a:spcBef>
              <a:spcAft>
                <a:spcPts val="0"/>
              </a:spcAft>
              <a:buNone/>
            </a:pPr>
            <a:r>
              <a:rPr lang="sv" sz="2100">
                <a:solidFill>
                  <a:schemeClr val="dk1"/>
                </a:solidFill>
                <a:latin typeface="Calibri"/>
                <a:ea typeface="Calibri"/>
                <a:cs typeface="Calibri"/>
                <a:sym typeface="Calibri"/>
              </a:rPr>
              <a:t>…..ska dessutom innehålla </a:t>
            </a:r>
            <a:endParaRPr sz="1100"/>
          </a:p>
          <a:p>
            <a:pPr indent="-374650" lvl="0" marL="381000" marR="0" rtl="0" algn="l">
              <a:spcBef>
                <a:spcPts val="0"/>
              </a:spcBef>
              <a:spcAft>
                <a:spcPts val="0"/>
              </a:spcAft>
              <a:buClr>
                <a:schemeClr val="dk1"/>
              </a:buClr>
              <a:buSzPts val="2100"/>
              <a:buFont typeface="Calibri"/>
              <a:buAutoNum type="alphaLcParenR"/>
            </a:pPr>
            <a:r>
              <a:rPr lang="sv" sz="2100">
                <a:solidFill>
                  <a:schemeClr val="dk1"/>
                </a:solidFill>
                <a:latin typeface="Calibri"/>
                <a:ea typeface="Calibri"/>
                <a:cs typeface="Calibri"/>
                <a:sym typeface="Calibri"/>
              </a:rPr>
              <a:t>en </a:t>
            </a:r>
            <a:r>
              <a:rPr b="1" i="1" lang="sv" sz="2100">
                <a:solidFill>
                  <a:srgbClr val="2F5496"/>
                </a:solidFill>
                <a:latin typeface="Calibri"/>
                <a:ea typeface="Calibri"/>
                <a:cs typeface="Calibri"/>
                <a:sym typeface="Calibri"/>
              </a:rPr>
              <a:t>plan för vattenanvändning i ett förändrat klimat </a:t>
            </a:r>
            <a:r>
              <a:rPr lang="sv" sz="2100">
                <a:solidFill>
                  <a:schemeClr val="dk1"/>
                </a:solidFill>
                <a:latin typeface="Calibri"/>
                <a:ea typeface="Calibri"/>
                <a:cs typeface="Calibri"/>
                <a:sym typeface="Calibri"/>
              </a:rPr>
              <a:t>med utgångspunkt i den regionala vattenförsörjningsplanen. </a:t>
            </a:r>
            <a:endParaRPr sz="1100"/>
          </a:p>
          <a:p>
            <a:pPr indent="-241300" lvl="0" marL="38100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a:p>
            <a:pPr indent="-374650" lvl="0" marL="381000" marR="0" rtl="0" algn="l">
              <a:spcBef>
                <a:spcPts val="0"/>
              </a:spcBef>
              <a:spcAft>
                <a:spcPts val="0"/>
              </a:spcAft>
              <a:buClr>
                <a:schemeClr val="dk1"/>
              </a:buClr>
              <a:buSzPts val="2100"/>
              <a:buFont typeface="Calibri"/>
              <a:buAutoNum type="alphaLcParenR"/>
            </a:pPr>
            <a:r>
              <a:rPr lang="sv" sz="2100">
                <a:solidFill>
                  <a:schemeClr val="dk1"/>
                </a:solidFill>
                <a:latin typeface="Calibri"/>
                <a:ea typeface="Calibri"/>
                <a:cs typeface="Calibri"/>
                <a:sym typeface="Calibri"/>
              </a:rPr>
              <a:t>en </a:t>
            </a:r>
            <a:r>
              <a:rPr b="1" i="1" lang="sv" sz="2100">
                <a:solidFill>
                  <a:srgbClr val="2F5496"/>
                </a:solidFill>
                <a:latin typeface="Calibri"/>
                <a:ea typeface="Calibri"/>
                <a:cs typeface="Calibri"/>
                <a:sym typeface="Calibri"/>
              </a:rPr>
              <a:t>plan för samverkan med berörda kommuner </a:t>
            </a:r>
            <a:r>
              <a:rPr lang="sv" sz="2100">
                <a:solidFill>
                  <a:schemeClr val="dk1"/>
                </a:solidFill>
                <a:latin typeface="Calibri"/>
                <a:ea typeface="Calibri"/>
                <a:cs typeface="Calibri"/>
                <a:sym typeface="Calibri"/>
              </a:rPr>
              <a:t>inom kommunens avrinningsområden.</a:t>
            </a:r>
            <a:endParaRPr sz="1100"/>
          </a:p>
        </p:txBody>
      </p:sp>
      <p:sp>
        <p:nvSpPr>
          <p:cNvPr id="499" name="Google Shape;499;p54"/>
          <p:cNvSpPr txBox="1"/>
          <p:nvPr/>
        </p:nvSpPr>
        <p:spPr>
          <a:xfrm>
            <a:off x="314325" y="229910"/>
            <a:ext cx="8896350"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2700">
                <a:solidFill>
                  <a:srgbClr val="2F5496"/>
                </a:solidFill>
                <a:latin typeface="Calibri"/>
                <a:ea typeface="Calibri"/>
                <a:cs typeface="Calibri"/>
                <a:sym typeface="Calibri"/>
              </a:rPr>
              <a:t>Nytt åtgärdsprogram från vattenmyndigheterna 2022-2027</a:t>
            </a:r>
            <a:endParaRPr sz="1100"/>
          </a:p>
        </p:txBody>
      </p:sp>
      <p:sp>
        <p:nvSpPr>
          <p:cNvPr id="500" name="Google Shape;500;p54"/>
          <p:cNvSpPr txBox="1"/>
          <p:nvPr/>
        </p:nvSpPr>
        <p:spPr>
          <a:xfrm>
            <a:off x="804951" y="927057"/>
            <a:ext cx="6053049"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sv" sz="2700">
                <a:solidFill>
                  <a:srgbClr val="2F5496"/>
                </a:solidFill>
                <a:latin typeface="Calibri"/>
                <a:ea typeface="Calibri"/>
                <a:cs typeface="Calibri"/>
                <a:sym typeface="Calibri"/>
              </a:rPr>
              <a:t>Kommunerna, åtgärd 1: Vattenplanering</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05" name="Shape 505"/>
        <p:cNvGrpSpPr/>
        <p:nvPr/>
      </p:nvGrpSpPr>
      <p:grpSpPr>
        <a:xfrm>
          <a:off x="0" y="0"/>
          <a:ext cx="0" cy="0"/>
          <a:chOff x="0" y="0"/>
          <a:chExt cx="0" cy="0"/>
        </a:xfrm>
      </p:grpSpPr>
      <p:sp>
        <p:nvSpPr>
          <p:cNvPr id="506" name="Google Shape;506;p55"/>
          <p:cNvSpPr txBox="1"/>
          <p:nvPr>
            <p:ph type="title"/>
          </p:nvPr>
        </p:nvSpPr>
        <p:spPr>
          <a:xfrm>
            <a:off x="421098" y="168337"/>
            <a:ext cx="7886700" cy="994172"/>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br>
              <a:rPr lang="sv"/>
            </a:br>
            <a:r>
              <a:rPr b="1" lang="sv" sz="3700">
                <a:solidFill>
                  <a:srgbClr val="2F5496"/>
                </a:solidFill>
                <a:latin typeface="Calibri"/>
                <a:ea typeface="Calibri"/>
                <a:cs typeface="Calibri"/>
                <a:sym typeface="Calibri"/>
              </a:rPr>
              <a:t>Ta hjälp av ett vattenråd!</a:t>
            </a:r>
            <a:br>
              <a:rPr lang="sv" sz="3700">
                <a:solidFill>
                  <a:srgbClr val="2F5496"/>
                </a:solidFill>
                <a:latin typeface="Calibri"/>
                <a:ea typeface="Calibri"/>
                <a:cs typeface="Calibri"/>
                <a:sym typeface="Calibri"/>
              </a:rPr>
            </a:br>
            <a:endParaRPr/>
          </a:p>
        </p:txBody>
      </p:sp>
      <p:sp>
        <p:nvSpPr>
          <p:cNvPr id="507" name="Google Shape;507;p55"/>
          <p:cNvSpPr/>
          <p:nvPr/>
        </p:nvSpPr>
        <p:spPr>
          <a:xfrm>
            <a:off x="432350" y="1038725"/>
            <a:ext cx="6389400" cy="3842100"/>
          </a:xfrm>
          <a:prstGeom prst="rect">
            <a:avLst/>
          </a:prstGeom>
          <a:solidFill>
            <a:srgbClr val="FEE59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222250" lvl="0" marL="330200" marR="0" rtl="0" algn="l">
              <a:spcBef>
                <a:spcPts val="0"/>
              </a:spcBef>
              <a:spcAft>
                <a:spcPts val="0"/>
              </a:spcAft>
              <a:buClr>
                <a:srgbClr val="000000"/>
              </a:buClr>
              <a:buSzPts val="1500"/>
              <a:buFont typeface="Arial"/>
              <a:buChar char="•"/>
            </a:pPr>
            <a:r>
              <a:rPr lang="sv" sz="1500">
                <a:solidFill>
                  <a:srgbClr val="000000"/>
                </a:solidFill>
                <a:latin typeface="Calibri"/>
                <a:ea typeface="Calibri"/>
                <a:cs typeface="Calibri"/>
                <a:sym typeface="Calibri"/>
              </a:rPr>
              <a:t>Stöd för </a:t>
            </a:r>
            <a:r>
              <a:rPr b="1" lang="sv" sz="1500">
                <a:solidFill>
                  <a:srgbClr val="000000"/>
                </a:solidFill>
                <a:latin typeface="Calibri"/>
                <a:ea typeface="Calibri"/>
                <a:cs typeface="Calibri"/>
                <a:sym typeface="Calibri"/>
              </a:rPr>
              <a:t>mellankommunal samverkan </a:t>
            </a:r>
            <a:r>
              <a:rPr lang="sv" sz="1500">
                <a:solidFill>
                  <a:srgbClr val="000000"/>
                </a:solidFill>
                <a:latin typeface="Calibri"/>
                <a:ea typeface="Calibri"/>
                <a:cs typeface="Calibri"/>
                <a:sym typeface="Calibri"/>
              </a:rPr>
              <a:t>enligt Åtgärdsprogrammet för vatten</a:t>
            </a:r>
            <a:endParaRPr sz="1200"/>
          </a:p>
          <a:p>
            <a:pPr indent="-222250" lvl="0" marL="330200" marR="0" rtl="0" algn="l">
              <a:spcBef>
                <a:spcPts val="900"/>
              </a:spcBef>
              <a:spcAft>
                <a:spcPts val="0"/>
              </a:spcAft>
              <a:buClr>
                <a:srgbClr val="000000"/>
              </a:buClr>
              <a:buSzPts val="1500"/>
              <a:buFont typeface="Arial"/>
              <a:buChar char="•"/>
            </a:pPr>
            <a:r>
              <a:rPr b="1" lang="sv" sz="1500">
                <a:solidFill>
                  <a:schemeClr val="dk1"/>
                </a:solidFill>
                <a:latin typeface="Calibri"/>
                <a:ea typeface="Calibri"/>
                <a:cs typeface="Calibri"/>
                <a:sym typeface="Calibri"/>
              </a:rPr>
              <a:t>Bättre och mer hållbara planer </a:t>
            </a:r>
            <a:r>
              <a:rPr lang="sv" sz="1500">
                <a:solidFill>
                  <a:schemeClr val="dk1"/>
                </a:solidFill>
                <a:latin typeface="Calibri"/>
                <a:ea typeface="Calibri"/>
                <a:cs typeface="Calibri"/>
                <a:sym typeface="Calibri"/>
              </a:rPr>
              <a:t>kan tas fram med mindre risk för överklaganden genom att värdefulla </a:t>
            </a:r>
            <a:r>
              <a:rPr b="1" lang="sv" sz="1500">
                <a:solidFill>
                  <a:schemeClr val="dk1"/>
                </a:solidFill>
                <a:latin typeface="Calibri"/>
                <a:ea typeface="Calibri"/>
                <a:cs typeface="Calibri"/>
                <a:sym typeface="Calibri"/>
              </a:rPr>
              <a:t>sakkunskaper</a:t>
            </a:r>
            <a:r>
              <a:rPr lang="sv" sz="1500">
                <a:solidFill>
                  <a:schemeClr val="dk1"/>
                </a:solidFill>
                <a:latin typeface="Calibri"/>
                <a:ea typeface="Calibri"/>
                <a:cs typeface="Calibri"/>
                <a:sym typeface="Calibri"/>
              </a:rPr>
              <a:t> och </a:t>
            </a:r>
            <a:r>
              <a:rPr b="1" lang="sv" sz="1500">
                <a:solidFill>
                  <a:schemeClr val="dk1"/>
                </a:solidFill>
                <a:latin typeface="Calibri"/>
                <a:ea typeface="Calibri"/>
                <a:cs typeface="Calibri"/>
                <a:sym typeface="Calibri"/>
              </a:rPr>
              <a:t>lokalkännedom</a:t>
            </a:r>
            <a:r>
              <a:rPr lang="sv" sz="1500">
                <a:solidFill>
                  <a:schemeClr val="dk1"/>
                </a:solidFill>
                <a:latin typeface="Calibri"/>
                <a:ea typeface="Calibri"/>
                <a:cs typeface="Calibri"/>
                <a:sym typeface="Calibri"/>
              </a:rPr>
              <a:t> tas till vara.</a:t>
            </a:r>
            <a:endParaRPr sz="1200">
              <a:solidFill>
                <a:schemeClr val="dk1"/>
              </a:solidFill>
            </a:endParaRPr>
          </a:p>
          <a:p>
            <a:pPr indent="-222250" lvl="0" marL="330200" marR="0" rtl="0" algn="l">
              <a:spcBef>
                <a:spcPts val="900"/>
              </a:spcBef>
              <a:spcAft>
                <a:spcPts val="0"/>
              </a:spcAft>
              <a:buClr>
                <a:srgbClr val="000000"/>
              </a:buClr>
              <a:buSzPts val="1500"/>
              <a:buFont typeface="Arial"/>
              <a:buChar char="•"/>
            </a:pPr>
            <a:r>
              <a:rPr b="1" lang="sv" sz="1500">
                <a:solidFill>
                  <a:schemeClr val="dk1"/>
                </a:solidFill>
                <a:latin typeface="Calibri"/>
                <a:ea typeface="Calibri"/>
                <a:cs typeface="Calibri"/>
                <a:sym typeface="Calibri"/>
              </a:rPr>
              <a:t>Minskad polarisering </a:t>
            </a:r>
            <a:r>
              <a:rPr lang="sv" sz="1500">
                <a:solidFill>
                  <a:schemeClr val="dk1"/>
                </a:solidFill>
                <a:latin typeface="Calibri"/>
                <a:ea typeface="Calibri"/>
                <a:cs typeface="Calibri"/>
                <a:sym typeface="Calibri"/>
              </a:rPr>
              <a:t>mellan intressegrupper.</a:t>
            </a:r>
            <a:endParaRPr sz="1200">
              <a:solidFill>
                <a:schemeClr val="dk1"/>
              </a:solidFill>
            </a:endParaRPr>
          </a:p>
          <a:p>
            <a:pPr indent="-222250" lvl="0" marL="330200" marR="0" rtl="0" algn="l">
              <a:spcBef>
                <a:spcPts val="900"/>
              </a:spcBef>
              <a:spcAft>
                <a:spcPts val="0"/>
              </a:spcAft>
              <a:buClr>
                <a:srgbClr val="000000"/>
              </a:buClr>
              <a:buSzPts val="1500"/>
              <a:buFont typeface="Arial"/>
              <a:buChar char="•"/>
            </a:pPr>
            <a:r>
              <a:rPr lang="sv" sz="1500">
                <a:solidFill>
                  <a:schemeClr val="dk1"/>
                </a:solidFill>
                <a:latin typeface="Calibri"/>
                <a:ea typeface="Calibri"/>
                <a:cs typeface="Calibri"/>
                <a:sym typeface="Calibri"/>
              </a:rPr>
              <a:t>Det </a:t>
            </a:r>
            <a:r>
              <a:rPr b="1" lang="sv" sz="1500">
                <a:solidFill>
                  <a:schemeClr val="dk1"/>
                </a:solidFill>
                <a:latin typeface="Calibri"/>
                <a:ea typeface="Calibri"/>
                <a:cs typeface="Calibri"/>
                <a:sym typeface="Calibri"/>
              </a:rPr>
              <a:t>lokala engagemanget </a:t>
            </a:r>
            <a:r>
              <a:rPr lang="sv" sz="1500">
                <a:solidFill>
                  <a:schemeClr val="dk1"/>
                </a:solidFill>
                <a:latin typeface="Calibri"/>
                <a:ea typeface="Calibri"/>
                <a:cs typeface="Calibri"/>
                <a:sym typeface="Calibri"/>
              </a:rPr>
              <a:t>för miljö och hållbar utveckling ökar.</a:t>
            </a:r>
            <a:endParaRPr sz="1200">
              <a:solidFill>
                <a:schemeClr val="dk1"/>
              </a:solidFill>
            </a:endParaRPr>
          </a:p>
          <a:p>
            <a:pPr indent="-222250" lvl="0" marL="330200" marR="0" rtl="0" algn="l">
              <a:spcBef>
                <a:spcPts val="900"/>
              </a:spcBef>
              <a:spcAft>
                <a:spcPts val="0"/>
              </a:spcAft>
              <a:buClr>
                <a:srgbClr val="000000"/>
              </a:buClr>
              <a:buSzPts val="1500"/>
              <a:buFont typeface="Arial"/>
              <a:buChar char="•"/>
            </a:pPr>
            <a:r>
              <a:rPr lang="sv" sz="1500">
                <a:solidFill>
                  <a:srgbClr val="000000"/>
                </a:solidFill>
                <a:latin typeface="Calibri"/>
                <a:ea typeface="Calibri"/>
                <a:cs typeface="Calibri"/>
                <a:sym typeface="Calibri"/>
              </a:rPr>
              <a:t>Fler </a:t>
            </a:r>
            <a:r>
              <a:rPr b="1" lang="sv" sz="1500">
                <a:solidFill>
                  <a:srgbClr val="000000"/>
                </a:solidFill>
                <a:latin typeface="Calibri"/>
                <a:ea typeface="Calibri"/>
                <a:cs typeface="Calibri"/>
                <a:sym typeface="Calibri"/>
              </a:rPr>
              <a:t>miljöförbättrande åtgärder för </a:t>
            </a:r>
            <a:r>
              <a:rPr lang="sv" sz="1500">
                <a:solidFill>
                  <a:srgbClr val="000000"/>
                </a:solidFill>
                <a:latin typeface="Calibri"/>
                <a:ea typeface="Calibri"/>
                <a:cs typeface="Calibri"/>
                <a:sym typeface="Calibri"/>
              </a:rPr>
              <a:t>att nå vattendirektivets MKN (vattenkvalitet och vattenkvantitet) kan genomföras där kommunens resurser kanske inte räcker till.</a:t>
            </a:r>
            <a:endParaRPr sz="1200"/>
          </a:p>
          <a:p>
            <a:pPr indent="-222250" lvl="0" marL="330200" marR="0" rtl="0" algn="l">
              <a:spcBef>
                <a:spcPts val="900"/>
              </a:spcBef>
              <a:spcAft>
                <a:spcPts val="0"/>
              </a:spcAft>
              <a:buClr>
                <a:srgbClr val="000000"/>
              </a:buClr>
              <a:buSzPts val="1500"/>
              <a:buFont typeface="Arial"/>
              <a:buChar char="•"/>
            </a:pPr>
            <a:r>
              <a:rPr lang="sv" sz="1500">
                <a:solidFill>
                  <a:srgbClr val="000000"/>
                </a:solidFill>
                <a:latin typeface="Calibri"/>
                <a:ea typeface="Calibri"/>
                <a:cs typeface="Calibri"/>
                <a:sym typeface="Calibri"/>
              </a:rPr>
              <a:t>Möjlighet att genomföra projekt i </a:t>
            </a:r>
            <a:r>
              <a:rPr b="1" lang="sv" sz="1500">
                <a:solidFill>
                  <a:srgbClr val="000000"/>
                </a:solidFill>
                <a:latin typeface="Calibri"/>
                <a:ea typeface="Calibri"/>
                <a:cs typeface="Calibri"/>
                <a:sym typeface="Calibri"/>
              </a:rPr>
              <a:t>bred samverkan </a:t>
            </a:r>
            <a:r>
              <a:rPr lang="sv" sz="1500">
                <a:solidFill>
                  <a:srgbClr val="000000"/>
                </a:solidFill>
                <a:latin typeface="Calibri"/>
                <a:ea typeface="Calibri"/>
                <a:cs typeface="Calibri"/>
                <a:sym typeface="Calibri"/>
              </a:rPr>
              <a:t>och med en </a:t>
            </a:r>
            <a:r>
              <a:rPr b="1" lang="sv" sz="1500">
                <a:solidFill>
                  <a:srgbClr val="000000"/>
                </a:solidFill>
                <a:latin typeface="Calibri"/>
                <a:ea typeface="Calibri"/>
                <a:cs typeface="Calibri"/>
                <a:sym typeface="Calibri"/>
              </a:rPr>
              <a:t>helhetsbild</a:t>
            </a:r>
            <a:r>
              <a:rPr lang="sv" sz="1500">
                <a:solidFill>
                  <a:srgbClr val="000000"/>
                </a:solidFill>
                <a:latin typeface="Calibri"/>
                <a:ea typeface="Calibri"/>
                <a:cs typeface="Calibri"/>
                <a:sym typeface="Calibri"/>
              </a:rPr>
              <a:t> över avrinningsområdet.</a:t>
            </a:r>
            <a:endParaRPr sz="1200"/>
          </a:p>
        </p:txBody>
      </p:sp>
      <p:pic>
        <p:nvPicPr>
          <p:cNvPr id="508" name="Google Shape;508;p55"/>
          <p:cNvPicPr preferRelativeResize="0"/>
          <p:nvPr/>
        </p:nvPicPr>
        <p:blipFill rotWithShape="1">
          <a:blip r:embed="rId3">
            <a:alphaModFix/>
          </a:blip>
          <a:srcRect b="0" l="0" r="0" t="0"/>
          <a:stretch/>
        </p:blipFill>
        <p:spPr>
          <a:xfrm>
            <a:off x="7937792" y="679561"/>
            <a:ext cx="1050971" cy="1431860"/>
          </a:xfrm>
          <a:prstGeom prst="rect">
            <a:avLst/>
          </a:prstGeom>
          <a:noFill/>
          <a:ln>
            <a:noFill/>
          </a:ln>
        </p:spPr>
      </p:pic>
      <p:pic>
        <p:nvPicPr>
          <p:cNvPr id="509" name="Google Shape;509;p55"/>
          <p:cNvPicPr preferRelativeResize="0"/>
          <p:nvPr/>
        </p:nvPicPr>
        <p:blipFill rotWithShape="1">
          <a:blip r:embed="rId4">
            <a:alphaModFix/>
          </a:blip>
          <a:srcRect b="0" l="0" r="0" t="0"/>
          <a:stretch/>
        </p:blipFill>
        <p:spPr>
          <a:xfrm>
            <a:off x="6435969" y="1087967"/>
            <a:ext cx="2552794" cy="4044449"/>
          </a:xfrm>
          <a:prstGeom prst="rect">
            <a:avLst/>
          </a:prstGeom>
          <a:noFill/>
          <a:ln>
            <a:noFill/>
          </a:ln>
        </p:spPr>
      </p:pic>
      <p:pic>
        <p:nvPicPr>
          <p:cNvPr id="510" name="Google Shape;510;p55"/>
          <p:cNvPicPr preferRelativeResize="0"/>
          <p:nvPr/>
        </p:nvPicPr>
        <p:blipFill rotWithShape="1">
          <a:blip r:embed="rId5">
            <a:alphaModFix/>
          </a:blip>
          <a:srcRect b="0" l="0" r="0" t="0"/>
          <a:stretch/>
        </p:blipFill>
        <p:spPr>
          <a:xfrm>
            <a:off x="7696782" y="202219"/>
            <a:ext cx="361950" cy="495300"/>
          </a:xfrm>
          <a:prstGeom prst="rect">
            <a:avLst/>
          </a:prstGeom>
          <a:noFill/>
          <a:ln>
            <a:noFill/>
          </a:ln>
        </p:spPr>
      </p:pic>
      <p:sp>
        <p:nvSpPr>
          <p:cNvPr id="511" name="Google Shape;511;p55"/>
          <p:cNvSpPr txBox="1"/>
          <p:nvPr/>
        </p:nvSpPr>
        <p:spPr>
          <a:xfrm>
            <a:off x="7229960" y="4155484"/>
            <a:ext cx="912463" cy="265457"/>
          </a:xfrm>
          <a:prstGeom prst="rect">
            <a:avLst/>
          </a:prstGeom>
          <a:noFill/>
          <a:ln>
            <a:noFill/>
          </a:ln>
        </p:spPr>
        <p:txBody>
          <a:bodyPr anchorCtr="0" anchor="t" bIns="34275" lIns="68575" spcFirstLastPara="1" rIns="68575" wrap="square" tIns="34275">
            <a:spAutoFit/>
          </a:bodyPr>
          <a:lstStyle/>
          <a:p>
            <a:pPr indent="-222250" lvl="0" marL="215900" marR="0" rtl="0" algn="l">
              <a:spcBef>
                <a:spcPts val="0"/>
              </a:spcBef>
              <a:spcAft>
                <a:spcPts val="0"/>
              </a:spcAft>
              <a:buClr>
                <a:schemeClr val="dk1"/>
              </a:buClr>
              <a:buSzPts val="1300"/>
              <a:buFont typeface="Arial"/>
              <a:buChar char="•"/>
            </a:pPr>
            <a:r>
              <a:rPr b="1" lang="sv" sz="1300">
                <a:solidFill>
                  <a:schemeClr val="dk1"/>
                </a:solidFill>
                <a:latin typeface="Arial Narrow"/>
                <a:ea typeface="Arial Narrow"/>
                <a:cs typeface="Arial Narrow"/>
                <a:sym typeface="Arial Narrow"/>
              </a:rPr>
              <a:t>hälsa</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2" name="Shape 172"/>
        <p:cNvGrpSpPr/>
        <p:nvPr/>
      </p:nvGrpSpPr>
      <p:grpSpPr>
        <a:xfrm>
          <a:off x="0" y="0"/>
          <a:ext cx="0" cy="0"/>
          <a:chOff x="0" y="0"/>
          <a:chExt cx="0" cy="0"/>
        </a:xfrm>
      </p:grpSpPr>
      <p:pic>
        <p:nvPicPr>
          <p:cNvPr descr="fåglar2b- 2020-12-15 20.36.m4a" id="173" name="Google Shape;173;p29"/>
          <p:cNvPicPr preferRelativeResize="0"/>
          <p:nvPr/>
        </p:nvPicPr>
        <p:blipFill rotWithShape="1">
          <a:blip r:embed="rId3">
            <a:alphaModFix/>
          </a:blip>
          <a:srcRect b="0" l="0" r="0" t="0"/>
          <a:stretch/>
        </p:blipFill>
        <p:spPr>
          <a:xfrm>
            <a:off x="4085771" y="2266950"/>
            <a:ext cx="609600" cy="609600"/>
          </a:xfrm>
          <a:prstGeom prst="rect">
            <a:avLst/>
          </a:prstGeom>
          <a:noFill/>
          <a:ln>
            <a:noFill/>
          </a:ln>
        </p:spPr>
      </p:pic>
      <p:sp>
        <p:nvSpPr>
          <p:cNvPr id="174" name="Google Shape;174;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IMG_4290.JPG" id="175" name="Google Shape;175;p29"/>
          <p:cNvPicPr preferRelativeResize="0"/>
          <p:nvPr/>
        </p:nvPicPr>
        <p:blipFill rotWithShape="1">
          <a:blip r:embed="rId4">
            <a:alphaModFix/>
          </a:blip>
          <a:srcRect b="0" l="0" r="0" t="0"/>
          <a:stretch/>
        </p:blipFill>
        <p:spPr>
          <a:xfrm>
            <a:off x="-76200" y="124674"/>
            <a:ext cx="8515352" cy="4516375"/>
          </a:xfrm>
          <a:prstGeom prst="rect">
            <a:avLst/>
          </a:prstGeom>
          <a:noFill/>
          <a:ln>
            <a:noFill/>
          </a:ln>
        </p:spPr>
      </p:pic>
      <p:sp>
        <p:nvSpPr>
          <p:cNvPr id="176" name="Google Shape;176;p29"/>
          <p:cNvSpPr txBox="1"/>
          <p:nvPr/>
        </p:nvSpPr>
        <p:spPr>
          <a:xfrm>
            <a:off x="188365" y="4145648"/>
            <a:ext cx="4698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Tänge mosse och Tänge tjärn (Borås)</a:t>
            </a:r>
            <a:endParaRPr sz="1100"/>
          </a:p>
        </p:txBody>
      </p:sp>
      <p:pic>
        <p:nvPicPr>
          <p:cNvPr id="177" name="Google Shape;177;p29"/>
          <p:cNvPicPr preferRelativeResize="0"/>
          <p:nvPr/>
        </p:nvPicPr>
        <p:blipFill rotWithShape="1">
          <a:blip r:embed="rId5">
            <a:alphaModFix/>
          </a:blip>
          <a:srcRect b="0" l="0" r="0" t="0"/>
          <a:stretch/>
        </p:blipFill>
        <p:spPr>
          <a:xfrm>
            <a:off x="4634651" y="1557295"/>
            <a:ext cx="5156613" cy="3648257"/>
          </a:xfrm>
          <a:prstGeom prst="rect">
            <a:avLst/>
          </a:prstGeom>
          <a:noFill/>
          <a:ln>
            <a:noFill/>
          </a:ln>
        </p:spPr>
      </p:pic>
      <p:sp>
        <p:nvSpPr>
          <p:cNvPr id="178" name="Google Shape;178;p29"/>
          <p:cNvSpPr/>
          <p:nvPr/>
        </p:nvSpPr>
        <p:spPr>
          <a:xfrm>
            <a:off x="8441425" y="2412225"/>
            <a:ext cx="256800" cy="246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16" name="Shape 516"/>
        <p:cNvGrpSpPr/>
        <p:nvPr/>
      </p:nvGrpSpPr>
      <p:grpSpPr>
        <a:xfrm>
          <a:off x="0" y="0"/>
          <a:ext cx="0" cy="0"/>
          <a:chOff x="0" y="0"/>
          <a:chExt cx="0" cy="0"/>
        </a:xfrm>
      </p:grpSpPr>
      <p:sp>
        <p:nvSpPr>
          <p:cNvPr id="517" name="Google Shape;517;p56"/>
          <p:cNvSpPr txBox="1"/>
          <p:nvPr>
            <p:ph type="title"/>
          </p:nvPr>
        </p:nvSpPr>
        <p:spPr>
          <a:xfrm>
            <a:off x="371011" y="15111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F5496"/>
              </a:buClr>
              <a:buSzPts val="4500"/>
              <a:buFont typeface="Calibri"/>
              <a:buNone/>
            </a:pPr>
            <a:r>
              <a:rPr lang="sv" sz="4500">
                <a:solidFill>
                  <a:srgbClr val="2F5496"/>
                </a:solidFill>
                <a:latin typeface="Calibri"/>
                <a:ea typeface="Calibri"/>
                <a:cs typeface="Calibri"/>
                <a:sym typeface="Calibri"/>
              </a:rPr>
              <a:t>Att fundera på</a:t>
            </a:r>
            <a:endParaRPr/>
          </a:p>
        </p:txBody>
      </p:sp>
      <p:sp>
        <p:nvSpPr>
          <p:cNvPr id="518" name="Google Shape;518;p56"/>
          <p:cNvSpPr txBox="1"/>
          <p:nvPr/>
        </p:nvSpPr>
        <p:spPr>
          <a:xfrm>
            <a:off x="371000" y="1861500"/>
            <a:ext cx="3821100" cy="32634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t/>
            </a:r>
            <a:endParaRPr sz="1100"/>
          </a:p>
          <a:p>
            <a:pPr indent="-177800" lvl="0" marL="177800" marR="0" rtl="0" algn="l">
              <a:lnSpc>
                <a:spcPct val="90000"/>
              </a:lnSpc>
              <a:spcBef>
                <a:spcPts val="800"/>
              </a:spcBef>
              <a:spcAft>
                <a:spcPts val="0"/>
              </a:spcAft>
              <a:buClr>
                <a:schemeClr val="dk1"/>
              </a:buClr>
              <a:buSzPts val="2400"/>
              <a:buFont typeface="Arial"/>
              <a:buAutoNum type="arabicPeriod"/>
            </a:pPr>
            <a:r>
              <a:rPr lang="sv" sz="2400">
                <a:solidFill>
                  <a:schemeClr val="dk1"/>
                </a:solidFill>
                <a:latin typeface="Calibri"/>
                <a:ea typeface="Calibri"/>
                <a:cs typeface="Calibri"/>
                <a:sym typeface="Calibri"/>
              </a:rPr>
              <a:t>Vilka möjligheter och fördelar ser ni i ett ökat samarbete?</a:t>
            </a:r>
            <a:endParaRPr sz="1100"/>
          </a:p>
          <a:p>
            <a:pPr indent="-177800" lvl="0" marL="177800" marR="0" rtl="0" algn="l">
              <a:lnSpc>
                <a:spcPct val="90000"/>
              </a:lnSpc>
              <a:spcBef>
                <a:spcPts val="800"/>
              </a:spcBef>
              <a:spcAft>
                <a:spcPts val="0"/>
              </a:spcAft>
              <a:buClr>
                <a:schemeClr val="dk1"/>
              </a:buClr>
              <a:buSzPts val="2400"/>
              <a:buFont typeface="Arial"/>
              <a:buAutoNum type="arabicPeriod"/>
            </a:pPr>
            <a:r>
              <a:rPr lang="sv" sz="2400">
                <a:solidFill>
                  <a:schemeClr val="dk1"/>
                </a:solidFill>
                <a:latin typeface="Calibri"/>
                <a:ea typeface="Calibri"/>
                <a:cs typeface="Calibri"/>
                <a:sym typeface="Calibri"/>
              </a:rPr>
              <a:t>Hur kan vi utveckla samarbetet?</a:t>
            </a:r>
            <a:endParaRPr sz="2400">
              <a:solidFill>
                <a:schemeClr val="dk1"/>
              </a:solidFill>
              <a:latin typeface="Calibri"/>
              <a:ea typeface="Calibri"/>
              <a:cs typeface="Calibri"/>
              <a:sym typeface="Calibri"/>
            </a:endParaRPr>
          </a:p>
          <a:p>
            <a:pPr indent="-177800" lvl="0" marL="177800" marR="0" rtl="0" algn="l">
              <a:lnSpc>
                <a:spcPct val="90000"/>
              </a:lnSpc>
              <a:spcBef>
                <a:spcPts val="800"/>
              </a:spcBef>
              <a:spcAft>
                <a:spcPts val="0"/>
              </a:spcAft>
              <a:buClr>
                <a:schemeClr val="dk1"/>
              </a:buClr>
              <a:buSzPts val="2400"/>
              <a:buFont typeface="Calibri"/>
              <a:buAutoNum type="arabicPeriod"/>
            </a:pPr>
            <a:r>
              <a:rPr lang="sv" sz="2400">
                <a:solidFill>
                  <a:schemeClr val="dk1"/>
                </a:solidFill>
                <a:latin typeface="Calibri"/>
                <a:ea typeface="Calibri"/>
                <a:cs typeface="Calibri"/>
                <a:sym typeface="Calibri"/>
              </a:rPr>
              <a:t>Ge exempel på lämpliga områden.</a:t>
            </a:r>
            <a:endParaRPr sz="2400">
              <a:solidFill>
                <a:schemeClr val="dk1"/>
              </a:solidFill>
              <a:latin typeface="Calibri"/>
              <a:ea typeface="Calibri"/>
              <a:cs typeface="Calibri"/>
              <a:sym typeface="Calibri"/>
            </a:endParaRPr>
          </a:p>
          <a:p>
            <a:pPr indent="0" lvl="0" marL="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pic>
        <p:nvPicPr>
          <p:cNvPr descr="En bild som visar text, karta&#10;&#10;Automatiskt genererad beskrivning" id="519" name="Google Shape;519;p56"/>
          <p:cNvPicPr preferRelativeResize="0"/>
          <p:nvPr/>
        </p:nvPicPr>
        <p:blipFill rotWithShape="1">
          <a:blip r:embed="rId3">
            <a:alphaModFix/>
          </a:blip>
          <a:srcRect b="0" l="0" r="0" t="0"/>
          <a:stretch/>
        </p:blipFill>
        <p:spPr>
          <a:xfrm>
            <a:off x="4058251" y="311363"/>
            <a:ext cx="5137200" cy="4520774"/>
          </a:xfrm>
          <a:prstGeom prst="rect">
            <a:avLst/>
          </a:prstGeom>
          <a:noFill/>
          <a:ln>
            <a:noFill/>
          </a:ln>
        </p:spPr>
      </p:pic>
      <p:sp>
        <p:nvSpPr>
          <p:cNvPr id="520" name="Google Shape;520;p56"/>
          <p:cNvSpPr txBox="1"/>
          <p:nvPr/>
        </p:nvSpPr>
        <p:spPr>
          <a:xfrm>
            <a:off x="347500" y="902850"/>
            <a:ext cx="3648300" cy="12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sv" sz="1300">
                <a:solidFill>
                  <a:schemeClr val="dk1"/>
                </a:solidFill>
                <a:latin typeface="Calibri"/>
                <a:ea typeface="Calibri"/>
                <a:cs typeface="Calibri"/>
                <a:sym typeface="Calibri"/>
              </a:rPr>
              <a:t>(Indelning i fyra blandade grupper i två vändor om drygt 5 minuter vardera gången. Först med fråga 1 och därefter med fråga 2 och 3. Grupperna skrev sina tankar i </a:t>
            </a:r>
            <a:r>
              <a:rPr i="1" lang="sv" sz="1300">
                <a:solidFill>
                  <a:schemeClr val="dk1"/>
                </a:solidFill>
                <a:latin typeface="Calibri"/>
                <a:ea typeface="Calibri"/>
                <a:cs typeface="Calibri"/>
                <a:sym typeface="Calibri"/>
              </a:rPr>
              <a:t>dokumentet</a:t>
            </a:r>
            <a:r>
              <a:rPr i="1" lang="sv" sz="1300">
                <a:solidFill>
                  <a:schemeClr val="dk1"/>
                </a:solidFill>
                <a:latin typeface="Calibri"/>
                <a:ea typeface="Calibri"/>
                <a:cs typeface="Calibri"/>
                <a:sym typeface="Calibri"/>
              </a:rPr>
              <a:t> nedan.)</a:t>
            </a:r>
            <a:endParaRPr i="1" sz="13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4" name="Shape 524"/>
        <p:cNvGrpSpPr/>
        <p:nvPr/>
      </p:nvGrpSpPr>
      <p:grpSpPr>
        <a:xfrm>
          <a:off x="0" y="0"/>
          <a:ext cx="0" cy="0"/>
          <a:chOff x="0" y="0"/>
          <a:chExt cx="0" cy="0"/>
        </a:xfrm>
      </p:grpSpPr>
      <p:sp>
        <p:nvSpPr>
          <p:cNvPr id="525" name="Google Shape;525;p57"/>
          <p:cNvSpPr txBox="1"/>
          <p:nvPr/>
        </p:nvSpPr>
        <p:spPr>
          <a:xfrm>
            <a:off x="2069425" y="43925"/>
            <a:ext cx="15930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CC0000"/>
                </a:solidFill>
                <a:latin typeface="Calibri"/>
                <a:ea typeface="Calibri"/>
                <a:cs typeface="Calibri"/>
                <a:sym typeface="Calibri"/>
              </a:rPr>
              <a:t>Grupp 1</a:t>
            </a:r>
            <a:endParaRPr b="1" sz="2100">
              <a:solidFill>
                <a:srgbClr val="CC0000"/>
              </a:solidFill>
              <a:latin typeface="Calibri"/>
              <a:ea typeface="Calibri"/>
              <a:cs typeface="Calibri"/>
              <a:sym typeface="Calibri"/>
            </a:endParaRPr>
          </a:p>
        </p:txBody>
      </p:sp>
      <p:sp>
        <p:nvSpPr>
          <p:cNvPr id="526" name="Google Shape;526;p57"/>
          <p:cNvSpPr txBox="1"/>
          <p:nvPr/>
        </p:nvSpPr>
        <p:spPr>
          <a:xfrm>
            <a:off x="407725" y="822150"/>
            <a:ext cx="2506500" cy="39714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Större insikt mellan medlemmarna.</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Kan driva projekt smidigare och bättre.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Snabbare beslutprocess.</a:t>
            </a:r>
            <a:endParaRPr sz="1200">
              <a:solidFill>
                <a:schemeClr val="dk1"/>
              </a:solidFill>
              <a:latin typeface="Calibri"/>
              <a:ea typeface="Calibri"/>
              <a:cs typeface="Calibri"/>
              <a:sym typeface="Calibri"/>
            </a:endParaRPr>
          </a:p>
        </p:txBody>
      </p:sp>
      <p:sp>
        <p:nvSpPr>
          <p:cNvPr id="527" name="Google Shape;527;p57"/>
          <p:cNvSpPr txBox="1"/>
          <p:nvPr/>
        </p:nvSpPr>
        <p:spPr>
          <a:xfrm>
            <a:off x="3266575" y="822150"/>
            <a:ext cx="2474400" cy="39714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Vattenrådet kan/bör var ute och presentera sig så att fler får insikt. Detta möte är ett exempel.</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Det interna arbetet i kommunerna behöver stärkas för att det mellankommunala arbetet ska kunna bli ännu bättre och för att även kunna nyttja vattenråden bättre.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Bättre återrapportering från vattenråd tillbaka till kommunerna.</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Vattengrupp i kommunen.</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28" name="Google Shape;528;p57"/>
          <p:cNvSpPr txBox="1"/>
          <p:nvPr/>
        </p:nvSpPr>
        <p:spPr>
          <a:xfrm>
            <a:off x="6093300" y="822150"/>
            <a:ext cx="2556000" cy="39714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Vattenkvalitén.</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Exploateringar.</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Vattenrådet inte fullt delaktiga i alla frågor. Det bör vara en naturlig och självklar del i alla processer som rör vattenfrågor i kommunerna. Samarbetet har en fortsatt utvecklingspotential. Det är bättre nu än vad det har varit.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2" name="Shape 532"/>
        <p:cNvGrpSpPr/>
        <p:nvPr/>
      </p:nvGrpSpPr>
      <p:grpSpPr>
        <a:xfrm>
          <a:off x="0" y="0"/>
          <a:ext cx="0" cy="0"/>
          <a:chOff x="0" y="0"/>
          <a:chExt cx="0" cy="0"/>
        </a:xfrm>
      </p:grpSpPr>
      <p:sp>
        <p:nvSpPr>
          <p:cNvPr id="533" name="Google Shape;533;p58"/>
          <p:cNvSpPr txBox="1"/>
          <p:nvPr/>
        </p:nvSpPr>
        <p:spPr>
          <a:xfrm>
            <a:off x="2078400" y="0"/>
            <a:ext cx="15570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CC0000"/>
                </a:solidFill>
                <a:latin typeface="Calibri"/>
                <a:ea typeface="Calibri"/>
                <a:cs typeface="Calibri"/>
                <a:sym typeface="Calibri"/>
              </a:rPr>
              <a:t>Grupp 2</a:t>
            </a:r>
            <a:endParaRPr b="1" sz="2100">
              <a:solidFill>
                <a:srgbClr val="CC0000"/>
              </a:solidFill>
              <a:latin typeface="Calibri"/>
              <a:ea typeface="Calibri"/>
              <a:cs typeface="Calibri"/>
              <a:sym typeface="Calibri"/>
            </a:endParaRPr>
          </a:p>
        </p:txBody>
      </p:sp>
      <p:sp>
        <p:nvSpPr>
          <p:cNvPr id="534" name="Google Shape;534;p58"/>
          <p:cNvSpPr txBox="1"/>
          <p:nvPr/>
        </p:nvSpPr>
        <p:spPr>
          <a:xfrm>
            <a:off x="407725" y="822150"/>
            <a:ext cx="2506500" cy="39966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Samverkan</a:t>
            </a:r>
            <a:r>
              <a:rPr lang="sv" sz="1200">
                <a:solidFill>
                  <a:schemeClr val="dk1"/>
                </a:solidFill>
                <a:latin typeface="Calibri"/>
                <a:ea typeface="Calibri"/>
                <a:cs typeface="Calibri"/>
                <a:sym typeface="Calibri"/>
              </a:rPr>
              <a:t> ett måste, </a:t>
            </a:r>
            <a:r>
              <a:rPr lang="sv" sz="1200">
                <a:solidFill>
                  <a:schemeClr val="dk1"/>
                </a:solidFill>
                <a:latin typeface="Calibri"/>
                <a:ea typeface="Calibri"/>
                <a:cs typeface="Calibri"/>
                <a:sym typeface="Calibri"/>
              </a:rPr>
              <a:t>inte</a:t>
            </a:r>
            <a:r>
              <a:rPr lang="sv" sz="1200">
                <a:solidFill>
                  <a:schemeClr val="dk1"/>
                </a:solidFill>
                <a:latin typeface="Calibri"/>
                <a:ea typeface="Calibri"/>
                <a:cs typeface="Calibri"/>
                <a:sym typeface="Calibri"/>
              </a:rPr>
              <a:t> </a:t>
            </a:r>
            <a:r>
              <a:rPr lang="sv" sz="1200">
                <a:solidFill>
                  <a:schemeClr val="dk1"/>
                </a:solidFill>
                <a:latin typeface="Calibri"/>
                <a:ea typeface="Calibri"/>
                <a:cs typeface="Calibri"/>
                <a:sym typeface="Calibri"/>
              </a:rPr>
              <a:t>bara</a:t>
            </a:r>
            <a:r>
              <a:rPr lang="sv" sz="1200">
                <a:solidFill>
                  <a:schemeClr val="dk1"/>
                </a:solidFill>
                <a:latin typeface="Calibri"/>
                <a:ea typeface="Calibri"/>
                <a:cs typeface="Calibri"/>
                <a:sym typeface="Calibri"/>
              </a:rPr>
              <a:t> kring dricksvatten. Det är en bred miljöfråga; klimat, miljö, mångfald.</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Skapar </a:t>
            </a:r>
            <a:r>
              <a:rPr lang="sv" sz="1200">
                <a:solidFill>
                  <a:schemeClr val="dk1"/>
                </a:solidFill>
                <a:latin typeface="Calibri"/>
                <a:ea typeface="Calibri"/>
                <a:cs typeface="Calibri"/>
                <a:sym typeface="Calibri"/>
              </a:rPr>
              <a:t>förståelse. Det ger</a:t>
            </a:r>
            <a:r>
              <a:rPr lang="sv" sz="1200">
                <a:solidFill>
                  <a:schemeClr val="dk1"/>
                </a:solidFill>
                <a:latin typeface="Calibri"/>
                <a:ea typeface="Calibri"/>
                <a:cs typeface="Calibri"/>
                <a:sym typeface="Calibri"/>
              </a:rPr>
              <a:t> tid att tänka till.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35" name="Google Shape;535;p58"/>
          <p:cNvSpPr txBox="1"/>
          <p:nvPr/>
        </p:nvSpPr>
        <p:spPr>
          <a:xfrm>
            <a:off x="3239050" y="822150"/>
            <a:ext cx="2556000" cy="39966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Samverkan på tjänstemannanivå; </a:t>
            </a:r>
            <a:r>
              <a:rPr lang="sv" sz="1200">
                <a:solidFill>
                  <a:schemeClr val="dk1"/>
                </a:solidFill>
                <a:latin typeface="Calibri"/>
                <a:ea typeface="Calibri"/>
                <a:cs typeface="Calibri"/>
                <a:sym typeface="Calibri"/>
              </a:rPr>
              <a:t>samhällsplanering, miljösidan.</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Nu träffas kommunalråden.</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Sprida kunskap från vattenråden till politiker exempelvis (och andra) för att få samsyn kring vattenfrågan. </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Ta vår utgångspunkt i de åtgärdsprogram som finns från vattenmyndigheten - bli överens om </a:t>
            </a:r>
            <a:r>
              <a:rPr lang="sv" sz="1200">
                <a:solidFill>
                  <a:schemeClr val="dk1"/>
                </a:solidFill>
                <a:latin typeface="Calibri"/>
                <a:ea typeface="Calibri"/>
                <a:cs typeface="Calibri"/>
                <a:sym typeface="Calibri"/>
              </a:rPr>
              <a:t>vilka</a:t>
            </a:r>
            <a:r>
              <a:rPr lang="sv" sz="1200">
                <a:solidFill>
                  <a:schemeClr val="dk1"/>
                </a:solidFill>
                <a:latin typeface="Calibri"/>
                <a:ea typeface="Calibri"/>
                <a:cs typeface="Calibri"/>
                <a:sym typeface="Calibri"/>
              </a:rPr>
              <a:t> utmaningar som är viktigast  och kraftsamla runt några saker.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36" name="Google Shape;536;p58"/>
          <p:cNvSpPr txBox="1"/>
          <p:nvPr/>
        </p:nvSpPr>
        <p:spPr>
          <a:xfrm>
            <a:off x="6093300" y="822150"/>
            <a:ext cx="2556000" cy="39966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Lygnern är ett gemensamt intresse</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Titta på vad som händer runt Lygnern, både dricksvatten men också vad som händer runt  och med sjön i övrigt.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Samverkan med skolan och civilsamhället också.</a:t>
            </a:r>
            <a:br>
              <a:rPr lang="sv"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Hur jobbar vi med enskilda avlopp i kommunerna? Möjlighet till samarbete kring hur vi jobbar med det. </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Återvätning av våtmarker i vattensystemet för jämnare vattenföring i systemet.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0" name="Shape 540"/>
        <p:cNvGrpSpPr/>
        <p:nvPr/>
      </p:nvGrpSpPr>
      <p:grpSpPr>
        <a:xfrm>
          <a:off x="0" y="0"/>
          <a:ext cx="0" cy="0"/>
          <a:chOff x="0" y="0"/>
          <a:chExt cx="0" cy="0"/>
        </a:xfrm>
      </p:grpSpPr>
      <p:sp>
        <p:nvSpPr>
          <p:cNvPr id="541" name="Google Shape;541;p59"/>
          <p:cNvSpPr txBox="1"/>
          <p:nvPr/>
        </p:nvSpPr>
        <p:spPr>
          <a:xfrm>
            <a:off x="2087375" y="0"/>
            <a:ext cx="69882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1900">
                <a:solidFill>
                  <a:srgbClr val="CC0000"/>
                </a:solidFill>
                <a:latin typeface="Calibri"/>
                <a:ea typeface="Calibri"/>
                <a:cs typeface="Calibri"/>
                <a:sym typeface="Calibri"/>
              </a:rPr>
              <a:t>Grupp 3 </a:t>
            </a:r>
            <a:r>
              <a:rPr b="1" lang="sv" sz="1500">
                <a:solidFill>
                  <a:srgbClr val="CC0000"/>
                </a:solidFill>
                <a:latin typeface="Calibri"/>
                <a:ea typeface="Calibri"/>
                <a:cs typeface="Calibri"/>
                <a:sym typeface="Calibri"/>
              </a:rPr>
              <a:t>(Lovisa Eld Kunsbacka, Lisa Andersson Kungsbacka, Mia Magnusson Borås</a:t>
            </a:r>
            <a:endParaRPr b="1" sz="1200">
              <a:solidFill>
                <a:srgbClr val="CC0000"/>
              </a:solidFill>
              <a:latin typeface="Calibri"/>
              <a:ea typeface="Calibri"/>
              <a:cs typeface="Calibri"/>
              <a:sym typeface="Calibri"/>
            </a:endParaRPr>
          </a:p>
        </p:txBody>
      </p:sp>
      <p:sp>
        <p:nvSpPr>
          <p:cNvPr id="542" name="Google Shape;542;p59"/>
          <p:cNvSpPr txBox="1"/>
          <p:nvPr/>
        </p:nvSpPr>
        <p:spPr>
          <a:xfrm>
            <a:off x="192300" y="700425"/>
            <a:ext cx="2729400" cy="42378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Säkerställa dricksvatten (hela GR Lygnern som reservvattentäkt). Hur kan hela ARO arbeta för den möjligheten utan att äventyra andra värden. Lyfta och värdera målkonflikter. </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Identifiera vilka stora frågor vi behöver samverka kring, ex klimatanpassning, där kommunen inte har rådighet själv.</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VR har ett annat handlingsutrymme, ex projekt och söka bidrag</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En kommun kan inte investera i en annan kommun, men ett gemensamt projekt. </a:t>
            </a:r>
            <a:r>
              <a:rPr lang="sv" sz="1100">
                <a:solidFill>
                  <a:schemeClr val="dk1"/>
                </a:solidFill>
                <a:latin typeface="Calibri"/>
                <a:ea typeface="Calibri"/>
                <a:cs typeface="Calibri"/>
                <a:sym typeface="Calibri"/>
              </a:rPr>
              <a:t>Genomföra viktiga åtgärder som ligger utanför ens kommungräns, ex uppströms.</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Kunskapsbank som kan stötta kommuner</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43" name="Google Shape;543;p59"/>
          <p:cNvSpPr txBox="1"/>
          <p:nvPr/>
        </p:nvSpPr>
        <p:spPr>
          <a:xfrm>
            <a:off x="2978725" y="700425"/>
            <a:ext cx="3276900" cy="42378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Ge mandat till VR att agera där kommuner inte behöver vara med.</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Samverkan viktigt, men f</a:t>
            </a:r>
            <a:r>
              <a:rPr lang="sv" sz="1100">
                <a:solidFill>
                  <a:schemeClr val="dk1"/>
                </a:solidFill>
                <a:latin typeface="Calibri"/>
                <a:ea typeface="Calibri"/>
                <a:cs typeface="Calibri"/>
                <a:sym typeface="Calibri"/>
              </a:rPr>
              <a:t>år inte bli byråkratiskt, identifiera det vi verkligen behöver samverka kring. </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Vattengrupper - hur ser de ut i de olika kommunerna? Intern samverkan över sakfrågegränser.</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Dynamiska processer med löst sammansatta grupper efter behov och kompetens kopplat till sakfrågan. “Insatsgrupper”</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Ta inspiration av andra kommuner, sno och glo (ex Mölndal, Kävlinge).</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Grupp med tjänstepersoner i berörda kommuner (finns i Viskan och Ätrans VR). </a:t>
            </a:r>
            <a:endParaRPr sz="11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sv" sz="1100">
                <a:solidFill>
                  <a:schemeClr val="dk1"/>
                </a:solidFill>
                <a:latin typeface="Calibri"/>
                <a:ea typeface="Calibri"/>
                <a:cs typeface="Calibri"/>
                <a:sym typeface="Calibri"/>
              </a:rPr>
              <a:t>Större medverkan tjänstepersoner i VR, dialog mellan tjänstepersoner och politiker på hemmaplan i kommunerna.</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544" name="Google Shape;544;p59"/>
          <p:cNvSpPr txBox="1"/>
          <p:nvPr/>
        </p:nvSpPr>
        <p:spPr>
          <a:xfrm>
            <a:off x="6312650" y="700425"/>
            <a:ext cx="2556000" cy="42378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Dricksvatten</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Skyfallskartering, våtmarker (generellt klimatanpassning)</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PFAS</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Använda VR som remissinstans/stöd/bollplank vid exploatering. Ta vara på kunskapsbanken och kontaktvägarna. Utan att det blir trögt.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8" name="Shape 548"/>
        <p:cNvGrpSpPr/>
        <p:nvPr/>
      </p:nvGrpSpPr>
      <p:grpSpPr>
        <a:xfrm>
          <a:off x="0" y="0"/>
          <a:ext cx="0" cy="0"/>
          <a:chOff x="0" y="0"/>
          <a:chExt cx="0" cy="0"/>
        </a:xfrm>
      </p:grpSpPr>
      <p:sp>
        <p:nvSpPr>
          <p:cNvPr id="549" name="Google Shape;549;p60"/>
          <p:cNvSpPr txBox="1"/>
          <p:nvPr/>
        </p:nvSpPr>
        <p:spPr>
          <a:xfrm>
            <a:off x="416475" y="878850"/>
            <a:ext cx="2506500" cy="39894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Det mesta blir bättre när man gör saker tillsammans.</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Fokusera på de sträckor där behoven är störst. </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Helhetsbilden är lättare att få på det här sättet.</a:t>
            </a:r>
            <a:endParaRPr sz="1200">
              <a:solidFill>
                <a:schemeClr val="dk1"/>
              </a:solidFill>
              <a:latin typeface="Calibri"/>
              <a:ea typeface="Calibri"/>
              <a:cs typeface="Calibri"/>
              <a:sym typeface="Calibri"/>
            </a:endParaRPr>
          </a:p>
        </p:txBody>
      </p:sp>
      <p:sp>
        <p:nvSpPr>
          <p:cNvPr id="550" name="Google Shape;550;p60"/>
          <p:cNvSpPr txBox="1"/>
          <p:nvPr/>
        </p:nvSpPr>
        <p:spPr>
          <a:xfrm>
            <a:off x="2096350" y="0"/>
            <a:ext cx="17904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 sz="2400">
                <a:solidFill>
                  <a:srgbClr val="CC0000"/>
                </a:solidFill>
                <a:latin typeface="Calibri"/>
                <a:ea typeface="Calibri"/>
                <a:cs typeface="Calibri"/>
                <a:sym typeface="Calibri"/>
              </a:rPr>
              <a:t>Grupp 4</a:t>
            </a:r>
            <a:endParaRPr b="1" sz="2400">
              <a:solidFill>
                <a:srgbClr val="CC0000"/>
              </a:solidFill>
              <a:latin typeface="Calibri"/>
              <a:ea typeface="Calibri"/>
              <a:cs typeface="Calibri"/>
              <a:sym typeface="Calibri"/>
            </a:endParaRPr>
          </a:p>
        </p:txBody>
      </p:sp>
      <p:sp>
        <p:nvSpPr>
          <p:cNvPr id="551" name="Google Shape;551;p60"/>
          <p:cNvSpPr txBox="1"/>
          <p:nvPr/>
        </p:nvSpPr>
        <p:spPr>
          <a:xfrm>
            <a:off x="3258600" y="878750"/>
            <a:ext cx="2474400" cy="39894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Välja samverka inom intresseområdet.</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Politiskt</a:t>
            </a:r>
            <a:r>
              <a:rPr lang="sv" sz="1200">
                <a:solidFill>
                  <a:schemeClr val="dk1"/>
                </a:solidFill>
                <a:latin typeface="Calibri"/>
                <a:ea typeface="Calibri"/>
                <a:cs typeface="Calibri"/>
                <a:sym typeface="Calibri"/>
              </a:rPr>
              <a:t> </a:t>
            </a:r>
            <a:r>
              <a:rPr lang="sv" sz="1200">
                <a:solidFill>
                  <a:schemeClr val="dk1"/>
                </a:solidFill>
                <a:latin typeface="Calibri"/>
                <a:ea typeface="Calibri"/>
                <a:cs typeface="Calibri"/>
                <a:sym typeface="Calibri"/>
              </a:rPr>
              <a:t>viktigt</a:t>
            </a:r>
            <a:r>
              <a:rPr lang="sv" sz="1200">
                <a:solidFill>
                  <a:schemeClr val="dk1"/>
                </a:solidFill>
                <a:latin typeface="Calibri"/>
                <a:ea typeface="Calibri"/>
                <a:cs typeface="Calibri"/>
                <a:sym typeface="Calibri"/>
              </a:rPr>
              <a:t> att skilja på vad och hur.</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Lätt att informationen </a:t>
            </a:r>
            <a:r>
              <a:rPr lang="sv" sz="1200">
                <a:solidFill>
                  <a:schemeClr val="dk1"/>
                </a:solidFill>
                <a:latin typeface="Calibri"/>
                <a:ea typeface="Calibri"/>
                <a:cs typeface="Calibri"/>
                <a:sym typeface="Calibri"/>
              </a:rPr>
              <a:t>hamnar</a:t>
            </a:r>
            <a:r>
              <a:rPr lang="sv" sz="1200">
                <a:solidFill>
                  <a:schemeClr val="dk1"/>
                </a:solidFill>
                <a:latin typeface="Calibri"/>
                <a:ea typeface="Calibri"/>
                <a:cs typeface="Calibri"/>
                <a:sym typeface="Calibri"/>
              </a:rPr>
              <a:t> i </a:t>
            </a:r>
            <a:r>
              <a:rPr lang="sv" sz="1200">
                <a:solidFill>
                  <a:schemeClr val="dk1"/>
                </a:solidFill>
                <a:latin typeface="Calibri"/>
                <a:ea typeface="Calibri"/>
                <a:cs typeface="Calibri"/>
                <a:sym typeface="Calibri"/>
              </a:rPr>
              <a:t>facknämnden</a:t>
            </a:r>
            <a:r>
              <a:rPr lang="sv" sz="1200">
                <a:solidFill>
                  <a:schemeClr val="dk1"/>
                </a:solidFill>
                <a:latin typeface="Calibri"/>
                <a:ea typeface="Calibri"/>
                <a:cs typeface="Calibri"/>
                <a:sym typeface="Calibri"/>
              </a:rPr>
              <a:t>, men viktigt med bredare dialog inom kommunen.</a:t>
            </a:r>
            <a:endParaRPr sz="12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sv" sz="1200">
                <a:solidFill>
                  <a:schemeClr val="dk1"/>
                </a:solidFill>
                <a:latin typeface="Calibri"/>
                <a:ea typeface="Calibri"/>
                <a:cs typeface="Calibri"/>
                <a:sym typeface="Calibri"/>
              </a:rPr>
              <a:t>Viktigt att klarlägga mandat för olika frågor.</a:t>
            </a:r>
            <a:endParaRPr sz="1200">
              <a:solidFill>
                <a:schemeClr val="dk1"/>
              </a:solidFill>
              <a:latin typeface="Calibri"/>
              <a:ea typeface="Calibri"/>
              <a:cs typeface="Calibri"/>
              <a:sym typeface="Calibri"/>
            </a:endParaRPr>
          </a:p>
        </p:txBody>
      </p:sp>
      <p:sp>
        <p:nvSpPr>
          <p:cNvPr id="552" name="Google Shape;552;p60"/>
          <p:cNvSpPr txBox="1"/>
          <p:nvPr/>
        </p:nvSpPr>
        <p:spPr>
          <a:xfrm>
            <a:off x="6084325" y="878750"/>
            <a:ext cx="2556000" cy="39894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1"/>
          <p:cNvSpPr txBox="1"/>
          <p:nvPr/>
        </p:nvSpPr>
        <p:spPr>
          <a:xfrm>
            <a:off x="266425" y="519200"/>
            <a:ext cx="2747100" cy="44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1200">
                <a:solidFill>
                  <a:srgbClr val="1C4587"/>
                </a:solidFill>
                <a:latin typeface="Calibri"/>
                <a:ea typeface="Calibri"/>
                <a:cs typeface="Calibri"/>
                <a:sym typeface="Calibri"/>
              </a:rPr>
              <a:t>Tankar från gemensam avstämning i storgruppen </a:t>
            </a:r>
            <a:endParaRPr b="1" sz="1200">
              <a:solidFill>
                <a:srgbClr val="1C4587"/>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Vattenrådet har mer kunskap än vi har om vad som ska prioriteras och hur samverkan ska utvecklas. Kommunalråd blir gärna inkopplade när det är strategiska beslut. Viktigt att sortera ut var frågor hör hemma. </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Vi försöker skapa en ny struktur. Kommun längst ner påverkas från uppströms liggande områden. Dessa </a:t>
            </a:r>
            <a:r>
              <a:rPr lang="sv" sz="1000">
                <a:solidFill>
                  <a:schemeClr val="dk1"/>
                </a:solidFill>
                <a:latin typeface="Calibri"/>
                <a:ea typeface="Calibri"/>
                <a:cs typeface="Calibri"/>
                <a:sym typeface="Calibri"/>
              </a:rPr>
              <a:t>strategiska</a:t>
            </a:r>
            <a:r>
              <a:rPr lang="sv" sz="1000">
                <a:solidFill>
                  <a:schemeClr val="dk1"/>
                </a:solidFill>
                <a:latin typeface="Calibri"/>
                <a:ea typeface="Calibri"/>
                <a:cs typeface="Calibri"/>
                <a:sym typeface="Calibri"/>
              </a:rPr>
              <a:t> strukturfrågor för samarbetet ligger på övergripande nivå i kommunerna.</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Vilka frågor är </a:t>
            </a:r>
            <a:r>
              <a:rPr lang="sv" sz="1000">
                <a:solidFill>
                  <a:schemeClr val="dk1"/>
                </a:solidFill>
                <a:latin typeface="Calibri"/>
                <a:ea typeface="Calibri"/>
                <a:cs typeface="Calibri"/>
                <a:sym typeface="Calibri"/>
              </a:rPr>
              <a:t>viktiga</a:t>
            </a:r>
            <a:r>
              <a:rPr lang="sv" sz="1000">
                <a:solidFill>
                  <a:schemeClr val="dk1"/>
                </a:solidFill>
                <a:latin typeface="Calibri"/>
                <a:ea typeface="Calibri"/>
                <a:cs typeface="Calibri"/>
                <a:sym typeface="Calibri"/>
              </a:rPr>
              <a:t> utifrån de olika kommunerna som man inte har rådighet kring </a:t>
            </a:r>
            <a:r>
              <a:rPr lang="sv" sz="1000">
                <a:solidFill>
                  <a:schemeClr val="dk1"/>
                </a:solidFill>
                <a:latin typeface="Calibri"/>
                <a:ea typeface="Calibri"/>
                <a:cs typeface="Calibri"/>
                <a:sym typeface="Calibri"/>
              </a:rPr>
              <a:t>själv</a:t>
            </a:r>
            <a:r>
              <a:rPr lang="sv" sz="1000">
                <a:solidFill>
                  <a:schemeClr val="dk1"/>
                </a:solidFill>
                <a:latin typeface="Calibri"/>
                <a:ea typeface="Calibri"/>
                <a:cs typeface="Calibri"/>
                <a:sym typeface="Calibri"/>
              </a:rPr>
              <a:t> och som man behöver </a:t>
            </a:r>
            <a:r>
              <a:rPr lang="sv" sz="1000">
                <a:solidFill>
                  <a:schemeClr val="dk1"/>
                </a:solidFill>
                <a:latin typeface="Calibri"/>
                <a:ea typeface="Calibri"/>
                <a:cs typeface="Calibri"/>
                <a:sym typeface="Calibri"/>
              </a:rPr>
              <a:t>samverka</a:t>
            </a:r>
            <a:r>
              <a:rPr lang="sv" sz="1000">
                <a:solidFill>
                  <a:schemeClr val="dk1"/>
                </a:solidFill>
                <a:latin typeface="Calibri"/>
                <a:ea typeface="Calibri"/>
                <a:cs typeface="Calibri"/>
                <a:sym typeface="Calibri"/>
              </a:rPr>
              <a:t> kring? Dessa frågor kan sedan lyftas in i vattenrådet.</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sv" sz="1000">
                <a:solidFill>
                  <a:schemeClr val="dk1"/>
                </a:solidFill>
                <a:latin typeface="Calibri"/>
                <a:ea typeface="Calibri"/>
                <a:cs typeface="Calibri"/>
                <a:sym typeface="Calibri"/>
              </a:rPr>
              <a:t>• Det är viktigt att vara transparenta och öppna åt båda hållen så att vattenrådet får mandat att starta diskussionerna kring hur vi kan jobba vidare med mellankommunala möte. Detta är ett uppstartsmöte</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sv" sz="1000">
                <a:solidFill>
                  <a:schemeClr val="dk1"/>
                </a:solidFill>
                <a:latin typeface="Calibri"/>
                <a:ea typeface="Calibri"/>
                <a:cs typeface="Calibri"/>
                <a:sym typeface="Calibri"/>
              </a:rPr>
              <a:t>• Det är bra att få med tjänstepersoner. Dock viktigt att hushålla med resurser genom att samverka kring det som behövs.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558" name="Google Shape;558;p61"/>
          <p:cNvSpPr txBox="1"/>
          <p:nvPr/>
        </p:nvSpPr>
        <p:spPr>
          <a:xfrm>
            <a:off x="3257675" y="36000"/>
            <a:ext cx="2890200" cy="49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sv" sz="1000">
                <a:solidFill>
                  <a:schemeClr val="dk1"/>
                </a:solidFill>
                <a:latin typeface="Calibri"/>
                <a:ea typeface="Calibri"/>
                <a:cs typeface="Calibri"/>
                <a:sym typeface="Calibri"/>
              </a:rPr>
              <a:t>Från c</a:t>
            </a:r>
            <a:r>
              <a:rPr b="1" lang="sv" sz="1000">
                <a:solidFill>
                  <a:schemeClr val="dk1"/>
                </a:solidFill>
                <a:latin typeface="Calibri"/>
                <a:ea typeface="Calibri"/>
                <a:cs typeface="Calibri"/>
                <a:sym typeface="Calibri"/>
              </a:rPr>
              <a:t>hatten från några som var tvungna att avvika tidigare</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sv" sz="1000">
                <a:solidFill>
                  <a:schemeClr val="dk1"/>
                </a:solidFill>
                <a:latin typeface="Calibri"/>
                <a:ea typeface="Calibri"/>
                <a:cs typeface="Calibri"/>
                <a:sym typeface="Calibri"/>
              </a:rPr>
              <a:t>• Skickas presentationen ut? (</a:t>
            </a:r>
            <a:r>
              <a:rPr b="1" lang="sv" sz="1000">
                <a:solidFill>
                  <a:schemeClr val="dk1"/>
                </a:solidFill>
                <a:latin typeface="Calibri"/>
                <a:ea typeface="Calibri"/>
                <a:cs typeface="Calibri"/>
                <a:sym typeface="Calibri"/>
              </a:rPr>
              <a:t>Svar</a:t>
            </a:r>
            <a:r>
              <a:rPr lang="sv" sz="1000">
                <a:solidFill>
                  <a:schemeClr val="dk1"/>
                </a:solidFill>
                <a:latin typeface="Calibri"/>
                <a:ea typeface="Calibri"/>
                <a:cs typeface="Calibri"/>
                <a:sym typeface="Calibri"/>
              </a:rPr>
              <a:t>: Ja)</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sv" sz="1000">
                <a:solidFill>
                  <a:schemeClr val="dk1"/>
                </a:solidFill>
                <a:latin typeface="Calibri"/>
                <a:ea typeface="Calibri"/>
                <a:cs typeface="Calibri"/>
                <a:sym typeface="Calibri"/>
              </a:rPr>
              <a:t>• Fråga om </a:t>
            </a:r>
            <a:r>
              <a:rPr lang="sv" sz="1000" u="sng">
                <a:solidFill>
                  <a:schemeClr val="hlink"/>
                </a:solidFill>
                <a:latin typeface="Calibri"/>
                <a:ea typeface="Calibri"/>
                <a:cs typeface="Calibri"/>
                <a:sym typeface="Calibri"/>
                <a:hlinkClick r:id="rId3"/>
              </a:rPr>
              <a:t>verksamhetsberättelse</a:t>
            </a:r>
            <a:r>
              <a:rPr lang="sv" sz="1000">
                <a:solidFill>
                  <a:schemeClr val="dk1"/>
                </a:solidFill>
                <a:latin typeface="Calibri"/>
                <a:ea typeface="Calibri"/>
                <a:cs typeface="Calibri"/>
                <a:sym typeface="Calibri"/>
              </a:rPr>
              <a:t> inklusive uppgift om total </a:t>
            </a:r>
            <a:r>
              <a:rPr lang="sv" sz="1000" u="sng">
                <a:solidFill>
                  <a:schemeClr val="hlink"/>
                </a:solidFill>
                <a:latin typeface="Calibri"/>
                <a:ea typeface="Calibri"/>
                <a:cs typeface="Calibri"/>
                <a:sym typeface="Calibri"/>
                <a:hlinkClick r:id="rId4"/>
              </a:rPr>
              <a:t>omsättning</a:t>
            </a:r>
            <a:r>
              <a:rPr lang="sv" sz="1000">
                <a:solidFill>
                  <a:schemeClr val="dk1"/>
                </a:solidFill>
                <a:latin typeface="Calibri"/>
                <a:ea typeface="Calibri"/>
                <a:cs typeface="Calibri"/>
                <a:sym typeface="Calibri"/>
              </a:rPr>
              <a:t>. Även intresserad av att se </a:t>
            </a:r>
            <a:r>
              <a:rPr lang="sv" sz="1000" u="sng">
                <a:solidFill>
                  <a:schemeClr val="hlink"/>
                </a:solidFill>
                <a:latin typeface="Calibri"/>
                <a:ea typeface="Calibri"/>
                <a:cs typeface="Calibri"/>
                <a:sym typeface="Calibri"/>
                <a:hlinkClick r:id="rId5"/>
              </a:rPr>
              <a:t>handlingsplan</a:t>
            </a:r>
            <a:r>
              <a:rPr lang="sv" sz="1000">
                <a:solidFill>
                  <a:schemeClr val="dk1"/>
                </a:solidFill>
                <a:latin typeface="Calibri"/>
                <a:ea typeface="Calibri"/>
                <a:cs typeface="Calibri"/>
                <a:sym typeface="Calibri"/>
              </a:rPr>
              <a:t> och förslag på </a:t>
            </a:r>
            <a:r>
              <a:rPr lang="sv" sz="1000" u="sng">
                <a:solidFill>
                  <a:schemeClr val="hlink"/>
                </a:solidFill>
                <a:latin typeface="Calibri"/>
                <a:ea typeface="Calibri"/>
                <a:cs typeface="Calibri"/>
                <a:sym typeface="Calibri"/>
                <a:hlinkClick r:id="rId6"/>
              </a:rPr>
              <a:t>åtgärder</a:t>
            </a:r>
            <a:r>
              <a:rPr lang="sv" sz="1000">
                <a:solidFill>
                  <a:schemeClr val="dk1"/>
                </a:solidFill>
                <a:latin typeface="Calibri"/>
                <a:ea typeface="Calibri"/>
                <a:cs typeface="Calibri"/>
                <a:sym typeface="Calibri"/>
              </a:rPr>
              <a:t> de tre närmaste åren. Kan det skickas över mail? (</a:t>
            </a:r>
            <a:r>
              <a:rPr b="1" lang="sv" sz="1000">
                <a:solidFill>
                  <a:schemeClr val="dk1"/>
                </a:solidFill>
                <a:latin typeface="Calibri"/>
                <a:ea typeface="Calibri"/>
                <a:cs typeface="Calibri"/>
                <a:sym typeface="Calibri"/>
              </a:rPr>
              <a:t>Svar</a:t>
            </a:r>
            <a:r>
              <a:rPr lang="sv" sz="1000">
                <a:solidFill>
                  <a:schemeClr val="dk1"/>
                </a:solidFill>
                <a:latin typeface="Calibri"/>
                <a:ea typeface="Calibri"/>
                <a:cs typeface="Calibri"/>
                <a:sym typeface="Calibri"/>
              </a:rPr>
              <a:t>: Allt ligger på hemsidan, se länkar ovan. Vid ytterligare frågor: </a:t>
            </a:r>
            <a:r>
              <a:rPr lang="sv" sz="1000" u="sng">
                <a:solidFill>
                  <a:schemeClr val="hlink"/>
                </a:solidFill>
                <a:latin typeface="Calibri"/>
                <a:ea typeface="Calibri"/>
                <a:cs typeface="Calibri"/>
                <a:sym typeface="Calibri"/>
                <a:hlinkClick r:id="rId7"/>
              </a:rPr>
              <a:t>peter.nolbrant@icloud.com</a:t>
            </a:r>
            <a:r>
              <a:rPr lang="sv" sz="1000">
                <a:solidFill>
                  <a:schemeClr val="dk1"/>
                </a:solidFill>
                <a:latin typeface="Calibri"/>
                <a:ea typeface="Calibri"/>
                <a:cs typeface="Calibri"/>
                <a:sym typeface="Calibri"/>
              </a:rPr>
              <a:t>, 076-8114607)</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sv" sz="1000">
                <a:solidFill>
                  <a:schemeClr val="dk1"/>
                </a:solidFill>
                <a:latin typeface="Calibri"/>
                <a:ea typeface="Calibri"/>
                <a:cs typeface="Calibri"/>
                <a:sym typeface="Calibri"/>
              </a:rPr>
              <a:t>• Finns det någon kortare presentation som kan användas för kortare dragning i nämner? (</a:t>
            </a:r>
            <a:r>
              <a:rPr b="1" lang="sv" sz="1000">
                <a:solidFill>
                  <a:schemeClr val="dk1"/>
                </a:solidFill>
                <a:latin typeface="Calibri"/>
                <a:ea typeface="Calibri"/>
                <a:cs typeface="Calibri"/>
                <a:sym typeface="Calibri"/>
              </a:rPr>
              <a:t>Svar</a:t>
            </a:r>
            <a:r>
              <a:rPr lang="sv" sz="1000">
                <a:solidFill>
                  <a:schemeClr val="dk1"/>
                </a:solidFill>
                <a:latin typeface="Calibri"/>
                <a:ea typeface="Calibri"/>
                <a:cs typeface="Calibri"/>
                <a:sym typeface="Calibri"/>
              </a:rPr>
              <a:t>: Det ligger en längre presentation på hemsidan både i </a:t>
            </a:r>
            <a:r>
              <a:rPr lang="sv" sz="1000" u="sng">
                <a:solidFill>
                  <a:schemeClr val="hlink"/>
                </a:solidFill>
                <a:latin typeface="Calibri"/>
                <a:ea typeface="Calibri"/>
                <a:cs typeface="Calibri"/>
                <a:sym typeface="Calibri"/>
                <a:hlinkClick r:id="rId8"/>
              </a:rPr>
              <a:t>PPT och PDF</a:t>
            </a:r>
            <a:r>
              <a:rPr lang="sv" sz="1000">
                <a:solidFill>
                  <a:schemeClr val="dk1"/>
                </a:solidFill>
                <a:latin typeface="Calibri"/>
                <a:ea typeface="Calibri"/>
                <a:cs typeface="Calibri"/>
                <a:sym typeface="Calibri"/>
              </a:rPr>
              <a:t> som är fri att ladda ner och användas. En kortare ska tas fram som läggs på hemsidan)</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sv" sz="1200">
                <a:solidFill>
                  <a:srgbClr val="1C4587"/>
                </a:solidFill>
                <a:latin typeface="Calibri"/>
                <a:ea typeface="Calibri"/>
                <a:cs typeface="Calibri"/>
                <a:sym typeface="Calibri"/>
              </a:rPr>
              <a:t>Reflektion kring hur mötet varit</a:t>
            </a:r>
            <a:endParaRPr b="1" sz="1200">
              <a:solidFill>
                <a:srgbClr val="1C4587"/>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sv" sz="1000">
                <a:solidFill>
                  <a:schemeClr val="dk1"/>
                </a:solidFill>
                <a:latin typeface="Calibri"/>
                <a:ea typeface="Calibri"/>
                <a:cs typeface="Calibri"/>
                <a:sym typeface="Calibri"/>
              </a:rPr>
              <a:t>• Bra att sprida informationen och att lära känner personer över gränser. Gärna uppföljande möte.</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sv" sz="1000">
                <a:solidFill>
                  <a:schemeClr val="dk1"/>
                </a:solidFill>
                <a:latin typeface="Calibri"/>
                <a:ea typeface="Calibri"/>
                <a:cs typeface="Calibri"/>
                <a:sym typeface="Calibri"/>
              </a:rPr>
              <a:t>• Jättebra. Bra att se vilka kommuner som finns längs hela vägen till havet. Väldigt värdefullt att lyfta och tänka kring detta. Vill ha ett uppföljningsmöte som då kommer bli mer koncist.</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sv" sz="1000">
                <a:solidFill>
                  <a:schemeClr val="dk1"/>
                </a:solidFill>
                <a:latin typeface="Calibri"/>
                <a:ea typeface="Calibri"/>
                <a:cs typeface="Calibri"/>
                <a:sym typeface="Calibri"/>
              </a:rPr>
              <a:t>• Början med fina bilder var väldigt bra. Tydligt varför vi ska samarbeta. Många dimensioner av frågor är behållningen. Vi behöver fortsätta med nytt möte för att följa upp.</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p:txBody>
      </p:sp>
      <p:sp>
        <p:nvSpPr>
          <p:cNvPr id="559" name="Google Shape;559;p61"/>
          <p:cNvSpPr txBox="1"/>
          <p:nvPr/>
        </p:nvSpPr>
        <p:spPr>
          <a:xfrm>
            <a:off x="6315375" y="125000"/>
            <a:ext cx="2713200" cy="44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Bara upplägg och möte med både kunskap och diskussion. Uppföljningsmöte är bra.</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Instämmer, spännande att se bilderna. Bra att träffas och prata ihop oss. Kan få bli mer konkreta att få framåtdrift. Bra att få mer pang för </a:t>
            </a:r>
            <a:r>
              <a:rPr lang="sv" sz="1000">
                <a:solidFill>
                  <a:schemeClr val="dk1"/>
                </a:solidFill>
                <a:latin typeface="Calibri"/>
                <a:ea typeface="Calibri"/>
                <a:cs typeface="Calibri"/>
                <a:sym typeface="Calibri"/>
              </a:rPr>
              <a:t>pengarna</a:t>
            </a:r>
            <a:r>
              <a:rPr lang="sv" sz="1000">
                <a:solidFill>
                  <a:schemeClr val="dk1"/>
                </a:solidFill>
                <a:latin typeface="Calibri"/>
                <a:ea typeface="Calibri"/>
                <a:cs typeface="Calibri"/>
                <a:sym typeface="Calibri"/>
              </a:rPr>
              <a:t>. Ser fram </a:t>
            </a:r>
            <a:r>
              <a:rPr lang="sv" sz="1000">
                <a:solidFill>
                  <a:schemeClr val="dk1"/>
                </a:solidFill>
                <a:latin typeface="Calibri"/>
                <a:ea typeface="Calibri"/>
                <a:cs typeface="Calibri"/>
                <a:sym typeface="Calibri"/>
              </a:rPr>
              <a:t>emot</a:t>
            </a:r>
            <a:r>
              <a:rPr lang="sv" sz="1000">
                <a:solidFill>
                  <a:schemeClr val="dk1"/>
                </a:solidFill>
                <a:latin typeface="Calibri"/>
                <a:ea typeface="Calibri"/>
                <a:cs typeface="Calibri"/>
                <a:sym typeface="Calibri"/>
              </a:rPr>
              <a:t> en fortsättning</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Bra möte. Ser fram mot fortsatt möte för att få ihop strategin.</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Väldigt</a:t>
            </a:r>
            <a:r>
              <a:rPr lang="sv" sz="1000">
                <a:solidFill>
                  <a:schemeClr val="dk1"/>
                </a:solidFill>
                <a:latin typeface="Calibri"/>
                <a:ea typeface="Calibri"/>
                <a:cs typeface="Calibri"/>
                <a:sym typeface="Calibri"/>
              </a:rPr>
              <a:t> bra möte. Samtala ihop oss till en gemensam bild. Jättebra att fortsätta i någon form. </a:t>
            </a:r>
            <a:r>
              <a:rPr lang="sv" sz="1000">
                <a:solidFill>
                  <a:schemeClr val="dk1"/>
                </a:solidFill>
                <a:latin typeface="Calibri"/>
                <a:ea typeface="Calibri"/>
                <a:cs typeface="Calibri"/>
                <a:sym typeface="Calibri"/>
              </a:rPr>
              <a:t>Väldigt</a:t>
            </a:r>
            <a:r>
              <a:rPr lang="sv" sz="1000">
                <a:solidFill>
                  <a:schemeClr val="dk1"/>
                </a:solidFill>
                <a:latin typeface="Calibri"/>
                <a:ea typeface="Calibri"/>
                <a:cs typeface="Calibri"/>
                <a:sym typeface="Calibri"/>
              </a:rPr>
              <a:t> bra att ha mötet blandat med olika funktioner.</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sv" sz="1000">
                <a:solidFill>
                  <a:schemeClr val="dk1"/>
                </a:solidFill>
                <a:latin typeface="Calibri"/>
                <a:ea typeface="Calibri"/>
                <a:cs typeface="Calibri"/>
                <a:sym typeface="Calibri"/>
              </a:rPr>
              <a:t>F</a:t>
            </a:r>
            <a:r>
              <a:rPr b="1" lang="sv" sz="1000">
                <a:solidFill>
                  <a:schemeClr val="dk1"/>
                </a:solidFill>
                <a:latin typeface="Calibri"/>
                <a:ea typeface="Calibri"/>
                <a:cs typeface="Calibri"/>
                <a:sym typeface="Calibri"/>
              </a:rPr>
              <a:t>rån chatten från några som var tvungna att avvika tidigare</a:t>
            </a:r>
            <a:endParaRPr b="1" sz="1000">
              <a:solidFill>
                <a:schemeClr val="dk1"/>
              </a:solidFill>
              <a:latin typeface="Calibri"/>
              <a:ea typeface="Calibri"/>
              <a:cs typeface="Calibri"/>
              <a:sym typeface="Calibri"/>
            </a:endParaRPr>
          </a:p>
          <a:p>
            <a:pPr indent="0" lvl="0" marL="0" rtl="0" algn="l">
              <a:spcBef>
                <a:spcPts val="0"/>
              </a:spcBef>
              <a:spcAft>
                <a:spcPts val="0"/>
              </a:spcAft>
              <a:buNone/>
            </a:pPr>
            <a:r>
              <a:t/>
            </a:r>
            <a:endParaRPr b="1"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Tack för ny kunskap för mig!</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Vi tackar så mycket för en intressant dragning och ser fram emot fortsatt samarbete.</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Tack för initiativet och presentationen.</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rPr lang="sv" sz="1000">
                <a:solidFill>
                  <a:schemeClr val="dk1"/>
                </a:solidFill>
                <a:latin typeface="Calibri"/>
                <a:ea typeface="Calibri"/>
                <a:cs typeface="Calibri"/>
                <a:sym typeface="Calibri"/>
              </a:rPr>
              <a:t>• </a:t>
            </a:r>
            <a:r>
              <a:rPr lang="sv" sz="1000">
                <a:solidFill>
                  <a:schemeClr val="dk1"/>
                </a:solidFill>
                <a:latin typeface="Calibri"/>
                <a:ea typeface="Calibri"/>
                <a:cs typeface="Calibri"/>
                <a:sym typeface="Calibri"/>
              </a:rPr>
              <a:t>Väldigt värdefullt att få vattenråd mer kända. Bra med </a:t>
            </a:r>
            <a:r>
              <a:rPr lang="sv" sz="1000">
                <a:solidFill>
                  <a:schemeClr val="dk1"/>
                </a:solidFill>
                <a:latin typeface="Calibri"/>
                <a:ea typeface="Calibri"/>
                <a:cs typeface="Calibri"/>
                <a:sym typeface="Calibri"/>
              </a:rPr>
              <a:t>liknande</a:t>
            </a:r>
            <a:r>
              <a:rPr lang="sv" sz="1000">
                <a:solidFill>
                  <a:schemeClr val="dk1"/>
                </a:solidFill>
                <a:latin typeface="Calibri"/>
                <a:ea typeface="Calibri"/>
                <a:cs typeface="Calibri"/>
                <a:sym typeface="Calibri"/>
              </a:rPr>
              <a:t> möte med Viskan.</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a:p>
            <a:pPr indent="0" lvl="0" marL="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64" name="Shape 564"/>
        <p:cNvGrpSpPr/>
        <p:nvPr/>
      </p:nvGrpSpPr>
      <p:grpSpPr>
        <a:xfrm>
          <a:off x="0" y="0"/>
          <a:ext cx="0" cy="0"/>
          <a:chOff x="0" y="0"/>
          <a:chExt cx="0" cy="0"/>
        </a:xfrm>
      </p:grpSpPr>
      <p:sp>
        <p:nvSpPr>
          <p:cNvPr id="565" name="Google Shape;565;p62"/>
          <p:cNvSpPr txBox="1"/>
          <p:nvPr>
            <p:ph type="title"/>
          </p:nvPr>
        </p:nvSpPr>
        <p:spPr>
          <a:xfrm>
            <a:off x="677236" y="327788"/>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2F5496"/>
              </a:buClr>
              <a:buSzPts val="4500"/>
              <a:buFont typeface="Calibri"/>
              <a:buNone/>
            </a:pPr>
            <a:r>
              <a:rPr lang="sv" sz="4500">
                <a:solidFill>
                  <a:srgbClr val="2F5496"/>
                </a:solidFill>
              </a:rPr>
              <a:t>Hur gå vidare?</a:t>
            </a:r>
            <a:endParaRPr/>
          </a:p>
        </p:txBody>
      </p:sp>
      <p:pic>
        <p:nvPicPr>
          <p:cNvPr id="566" name="Google Shape;566;p62"/>
          <p:cNvPicPr preferRelativeResize="0"/>
          <p:nvPr/>
        </p:nvPicPr>
        <p:blipFill rotWithShape="1">
          <a:blip r:embed="rId3">
            <a:alphaModFix/>
          </a:blip>
          <a:srcRect b="0" l="13329" r="0" t="0"/>
          <a:stretch/>
        </p:blipFill>
        <p:spPr>
          <a:xfrm>
            <a:off x="4492000" y="540075"/>
            <a:ext cx="5303225" cy="4329100"/>
          </a:xfrm>
          <a:prstGeom prst="rect">
            <a:avLst/>
          </a:prstGeom>
          <a:noFill/>
          <a:ln>
            <a:noFill/>
          </a:ln>
        </p:spPr>
      </p:pic>
      <p:sp>
        <p:nvSpPr>
          <p:cNvPr id="567" name="Google Shape;567;p62"/>
          <p:cNvSpPr txBox="1"/>
          <p:nvPr/>
        </p:nvSpPr>
        <p:spPr>
          <a:xfrm>
            <a:off x="706325" y="1617325"/>
            <a:ext cx="4448100" cy="2329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lang="sv">
                <a:solidFill>
                  <a:schemeClr val="dk1"/>
                </a:solidFill>
                <a:latin typeface="Calibri"/>
                <a:ea typeface="Calibri"/>
                <a:cs typeface="Calibri"/>
                <a:sym typeface="Calibri"/>
              </a:rPr>
              <a:t>Att gå hem och varje kommun funderar över vad behoven är att </a:t>
            </a:r>
            <a:r>
              <a:rPr lang="sv">
                <a:solidFill>
                  <a:schemeClr val="dk1"/>
                </a:solidFill>
                <a:latin typeface="Calibri"/>
                <a:ea typeface="Calibri"/>
                <a:cs typeface="Calibri"/>
                <a:sym typeface="Calibri"/>
              </a:rPr>
              <a:t>samarbeta</a:t>
            </a:r>
            <a:r>
              <a:rPr lang="sv">
                <a:solidFill>
                  <a:schemeClr val="dk1"/>
                </a:solidFill>
                <a:latin typeface="Calibri"/>
                <a:ea typeface="Calibri"/>
                <a:cs typeface="Calibri"/>
                <a:sym typeface="Calibri"/>
              </a:rPr>
              <a:t> runt och skicka in till vattenrådet.</a:t>
            </a:r>
            <a:endParaRPr>
              <a:solidFill>
                <a:schemeClr val="dk1"/>
              </a:solidFill>
              <a:latin typeface="Calibri"/>
              <a:ea typeface="Calibri"/>
              <a:cs typeface="Calibri"/>
              <a:sym typeface="Calibri"/>
            </a:endParaRPr>
          </a:p>
          <a:p>
            <a:pPr indent="0" lvl="0" marL="457200" rtl="0" algn="l">
              <a:spcBef>
                <a:spcPts val="0"/>
              </a:spcBef>
              <a:spcAft>
                <a:spcPts val="0"/>
              </a:spcAft>
              <a:buNone/>
            </a:pPr>
            <a:r>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sv">
                <a:solidFill>
                  <a:schemeClr val="dk1"/>
                </a:solidFill>
                <a:latin typeface="Calibri"/>
                <a:ea typeface="Calibri"/>
                <a:cs typeface="Calibri"/>
                <a:sym typeface="Calibri"/>
              </a:rPr>
              <a:t>Styrelsen i vattenrådet kan fundera på hur samarbetet kan gå vidare, föreslå nytt möte och kontakter.</a:t>
            </a:r>
            <a:endParaRPr>
              <a:solidFill>
                <a:schemeClr val="dk1"/>
              </a:solidFill>
              <a:latin typeface="Calibri"/>
              <a:ea typeface="Calibri"/>
              <a:cs typeface="Calibri"/>
              <a:sym typeface="Calibri"/>
            </a:endParaRPr>
          </a:p>
          <a:p>
            <a:pPr indent="0" lvl="0" marL="457200" rtl="0" algn="l">
              <a:spcBef>
                <a:spcPts val="0"/>
              </a:spcBef>
              <a:spcAft>
                <a:spcPts val="0"/>
              </a:spcAft>
              <a:buNone/>
            </a:pPr>
            <a:r>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sv">
                <a:solidFill>
                  <a:schemeClr val="dk1"/>
                </a:solidFill>
                <a:latin typeface="Calibri"/>
                <a:ea typeface="Calibri"/>
                <a:cs typeface="Calibri"/>
                <a:sym typeface="Calibri"/>
              </a:rPr>
              <a:t>Skicka ut dokumentation till alla och information om vattenrådet.</a:t>
            </a:r>
            <a:endParaRPr>
              <a:solidFill>
                <a:schemeClr val="dk1"/>
              </a:solidFill>
              <a:latin typeface="Calibri"/>
              <a:ea typeface="Calibri"/>
              <a:cs typeface="Calibri"/>
              <a:sym typeface="Calibri"/>
            </a:endParaRPr>
          </a:p>
        </p:txBody>
      </p:sp>
      <p:sp>
        <p:nvSpPr>
          <p:cNvPr id="568" name="Google Shape;568;p62"/>
          <p:cNvSpPr txBox="1"/>
          <p:nvPr/>
        </p:nvSpPr>
        <p:spPr>
          <a:xfrm>
            <a:off x="790900" y="1214150"/>
            <a:ext cx="468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a:solidFill>
                  <a:srgbClr val="1C4587"/>
                </a:solidFill>
                <a:latin typeface="Calibri"/>
                <a:ea typeface="Calibri"/>
                <a:cs typeface="Calibri"/>
                <a:sym typeface="Calibri"/>
              </a:rPr>
              <a:t>I</a:t>
            </a:r>
            <a:r>
              <a:rPr b="1" lang="sv">
                <a:solidFill>
                  <a:srgbClr val="1C4587"/>
                </a:solidFill>
                <a:latin typeface="Calibri"/>
                <a:ea typeface="Calibri"/>
                <a:cs typeface="Calibri"/>
                <a:sym typeface="Calibri"/>
              </a:rPr>
              <a:t>déer från storgruppen: </a:t>
            </a:r>
            <a:endParaRPr sz="1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3" name="Shape 573"/>
        <p:cNvGrpSpPr/>
        <p:nvPr/>
      </p:nvGrpSpPr>
      <p:grpSpPr>
        <a:xfrm>
          <a:off x="0" y="0"/>
          <a:ext cx="0" cy="0"/>
          <a:chOff x="0" y="0"/>
          <a:chExt cx="0" cy="0"/>
        </a:xfrm>
      </p:grpSpPr>
      <p:sp>
        <p:nvSpPr>
          <p:cNvPr id="574" name="Google Shape;574;p63"/>
          <p:cNvSpPr/>
          <p:nvPr/>
        </p:nvSpPr>
        <p:spPr>
          <a:xfrm>
            <a:off x="240025" y="3669024"/>
            <a:ext cx="8661600" cy="1417500"/>
          </a:xfrm>
          <a:prstGeom prst="rect">
            <a:avLst/>
          </a:prstGeom>
          <a:solidFill>
            <a:srgbClr val="262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75" name="Google Shape;575;p63"/>
          <p:cNvSpPr txBox="1"/>
          <p:nvPr>
            <p:ph type="ctrTitle"/>
          </p:nvPr>
        </p:nvSpPr>
        <p:spPr>
          <a:xfrm>
            <a:off x="119747" y="3764547"/>
            <a:ext cx="5613600" cy="9483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rgbClr val="FFFFFF"/>
              </a:buClr>
              <a:buSzPts val="3600"/>
              <a:buFont typeface="Calibri"/>
              <a:buNone/>
            </a:pPr>
            <a:r>
              <a:rPr b="1" lang="sv" sz="3600">
                <a:solidFill>
                  <a:srgbClr val="FFFFFF"/>
                </a:solidFill>
              </a:rPr>
              <a:t>Vårt gemensamma vatten</a:t>
            </a:r>
            <a:br>
              <a:rPr b="1" lang="sv" sz="3100">
                <a:solidFill>
                  <a:srgbClr val="FFFFFF"/>
                </a:solidFill>
              </a:rPr>
            </a:br>
            <a:r>
              <a:rPr b="1" lang="sv" sz="2100">
                <a:solidFill>
                  <a:srgbClr val="FFFFFF"/>
                </a:solidFill>
              </a:rPr>
              <a:t>2025-01-23</a:t>
            </a:r>
            <a:endParaRPr b="1" sz="3100">
              <a:solidFill>
                <a:srgbClr val="FFFFFF"/>
              </a:solidFill>
            </a:endParaRPr>
          </a:p>
        </p:txBody>
      </p:sp>
      <p:sp>
        <p:nvSpPr>
          <p:cNvPr id="576" name="Google Shape;576;p63"/>
          <p:cNvSpPr txBox="1"/>
          <p:nvPr>
            <p:ph idx="1" type="subTitle"/>
          </p:nvPr>
        </p:nvSpPr>
        <p:spPr>
          <a:xfrm>
            <a:off x="6451589" y="3818822"/>
            <a:ext cx="2153400" cy="948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C000"/>
              </a:buClr>
              <a:buSzPts val="1800"/>
              <a:buNone/>
            </a:pPr>
            <a:r>
              <a:rPr b="1" lang="sv">
                <a:solidFill>
                  <a:srgbClr val="FFC000"/>
                </a:solidFill>
              </a:rPr>
              <a:t>Lygnerns vattenråd</a:t>
            </a:r>
            <a:endParaRPr/>
          </a:p>
        </p:txBody>
      </p:sp>
      <p:pic>
        <p:nvPicPr>
          <p:cNvPr descr="IMG_0600.JPG" id="577" name="Google Shape;577;p63"/>
          <p:cNvPicPr preferRelativeResize="0"/>
          <p:nvPr/>
        </p:nvPicPr>
        <p:blipFill rotWithShape="1">
          <a:blip r:embed="rId3">
            <a:alphaModFix/>
          </a:blip>
          <a:srcRect b="0" l="0" r="0" t="0"/>
          <a:stretch/>
        </p:blipFill>
        <p:spPr>
          <a:xfrm>
            <a:off x="240030" y="240030"/>
            <a:ext cx="8661652" cy="3346704"/>
          </a:xfrm>
          <a:prstGeom prst="rect">
            <a:avLst/>
          </a:prstGeom>
          <a:noFill/>
          <a:ln>
            <a:noFill/>
          </a:ln>
        </p:spPr>
      </p:pic>
      <p:cxnSp>
        <p:nvCxnSpPr>
          <p:cNvPr id="578" name="Google Shape;578;p63"/>
          <p:cNvCxnSpPr/>
          <p:nvPr/>
        </p:nvCxnSpPr>
        <p:spPr>
          <a:xfrm rot="10800000">
            <a:off x="6290132" y="3948080"/>
            <a:ext cx="0" cy="685800"/>
          </a:xfrm>
          <a:prstGeom prst="straightConnector1">
            <a:avLst/>
          </a:prstGeom>
          <a:noFill/>
          <a:ln cap="flat" cmpd="sng" w="19050">
            <a:solidFill>
              <a:srgbClr val="FFFFFF">
                <a:alpha val="80000"/>
              </a:srgbClr>
            </a:solidFill>
            <a:prstDash val="solid"/>
            <a:miter lim="800000"/>
            <a:headEnd len="sm" w="sm" type="none"/>
            <a:tailEnd len="sm" w="sm" type="none"/>
          </a:ln>
        </p:spPr>
      </p:cxnSp>
      <p:pic>
        <p:nvPicPr>
          <p:cNvPr descr="En bild som visar mörk, natur&#10;&#10;Automatiskt genererad beskrivning" id="579" name="Google Shape;579;p63"/>
          <p:cNvPicPr preferRelativeResize="0"/>
          <p:nvPr/>
        </p:nvPicPr>
        <p:blipFill rotWithShape="1">
          <a:blip r:embed="rId4">
            <a:alphaModFix/>
          </a:blip>
          <a:srcRect b="0" l="0" r="0" t="0"/>
          <a:stretch/>
        </p:blipFill>
        <p:spPr>
          <a:xfrm>
            <a:off x="6427661" y="3719868"/>
            <a:ext cx="1835158" cy="1319020"/>
          </a:xfrm>
          <a:prstGeom prst="rect">
            <a:avLst/>
          </a:prstGeom>
          <a:noFill/>
          <a:ln>
            <a:noFill/>
          </a:ln>
        </p:spPr>
      </p:pic>
      <p:sp>
        <p:nvSpPr>
          <p:cNvPr id="580" name="Google Shape;580;p63"/>
          <p:cNvSpPr/>
          <p:nvPr/>
        </p:nvSpPr>
        <p:spPr>
          <a:xfrm>
            <a:off x="7009912" y="4767134"/>
            <a:ext cx="1953900" cy="253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1200"/>
              <a:buFont typeface="Arial"/>
              <a:buNone/>
            </a:pPr>
            <a:r>
              <a:rPr b="0" i="0" lang="sv" sz="1200" u="sng" cap="none" strike="noStrike">
                <a:solidFill>
                  <a:srgbClr val="CFE2F3"/>
                </a:solidFill>
                <a:latin typeface="Calibri"/>
                <a:ea typeface="Calibri"/>
                <a:cs typeface="Calibri"/>
                <a:sym typeface="Calibri"/>
                <a:hlinkClick r:id="rId5">
                  <a:extLst>
                    <a:ext uri="{A12FA001-AC4F-418D-AE19-62706E023703}">
                      <ahyp:hlinkClr val="tx"/>
                    </a:ext>
                  </a:extLst>
                </a:hlinkClick>
              </a:rPr>
              <a:t>https://lygnernsvattenrad.se</a:t>
            </a:r>
            <a:r>
              <a:rPr b="0" i="0" lang="sv" sz="1200" u="none" cap="none" strike="noStrike">
                <a:solidFill>
                  <a:srgbClr val="CFE2F3"/>
                </a:solidFill>
                <a:latin typeface="Calibri"/>
                <a:ea typeface="Calibri"/>
                <a:cs typeface="Calibri"/>
                <a:sym typeface="Calibri"/>
              </a:rPr>
              <a:t> </a:t>
            </a:r>
            <a:endParaRPr sz="1100">
              <a:solidFill>
                <a:srgbClr val="CFE2F3"/>
              </a:solidFill>
            </a:endParaRPr>
          </a:p>
        </p:txBody>
      </p:sp>
      <p:sp>
        <p:nvSpPr>
          <p:cNvPr id="581" name="Google Shape;581;p63"/>
          <p:cNvSpPr txBox="1"/>
          <p:nvPr/>
        </p:nvSpPr>
        <p:spPr>
          <a:xfrm>
            <a:off x="3678157" y="1854329"/>
            <a:ext cx="39396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sv" sz="7200">
                <a:solidFill>
                  <a:schemeClr val="lt1"/>
                </a:solidFill>
                <a:latin typeface="Calibri"/>
                <a:ea typeface="Calibri"/>
                <a:cs typeface="Calibri"/>
                <a:sym typeface="Calibri"/>
              </a:rPr>
              <a:t>TACK!</a:t>
            </a:r>
            <a:endParaRPr sz="1100">
              <a:solidFill>
                <a:schemeClr val="lt1"/>
              </a:solidFill>
            </a:endParaRPr>
          </a:p>
        </p:txBody>
      </p:sp>
      <p:sp>
        <p:nvSpPr>
          <p:cNvPr id="582" name="Google Shape;582;p63"/>
          <p:cNvSpPr txBox="1"/>
          <p:nvPr/>
        </p:nvSpPr>
        <p:spPr>
          <a:xfrm>
            <a:off x="408000" y="4336700"/>
            <a:ext cx="5744700" cy="7440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lang="sv" sz="1100">
                <a:solidFill>
                  <a:schemeClr val="lt1"/>
                </a:solidFill>
                <a:latin typeface="Calibri"/>
                <a:ea typeface="Calibri"/>
                <a:cs typeface="Calibri"/>
                <a:sym typeface="Calibri"/>
              </a:rPr>
              <a:t>Ordf. Annika Carlsson Kungsbacka kommun </a:t>
            </a:r>
            <a:endParaRPr sz="1100">
              <a:solidFill>
                <a:schemeClr val="lt1"/>
              </a:solidFill>
            </a:endParaRPr>
          </a:p>
          <a:p>
            <a:pPr indent="0" lvl="0" marL="0" rtl="0" algn="l">
              <a:spcBef>
                <a:spcPts val="200"/>
              </a:spcBef>
              <a:spcAft>
                <a:spcPts val="0"/>
              </a:spcAft>
              <a:buNone/>
            </a:pPr>
            <a:r>
              <a:rPr lang="sv" sz="1100">
                <a:solidFill>
                  <a:schemeClr val="lt1"/>
                </a:solidFill>
                <a:latin typeface="Calibri"/>
                <a:ea typeface="Calibri"/>
                <a:cs typeface="Calibri"/>
                <a:sym typeface="Calibri"/>
              </a:rPr>
              <a:t>Vice ordf. Ragnar Nilsson Marks kommun</a:t>
            </a:r>
            <a:endParaRPr sz="1100">
              <a:solidFill>
                <a:schemeClr val="lt1"/>
              </a:solidFill>
            </a:endParaRPr>
          </a:p>
          <a:p>
            <a:pPr indent="0" lvl="0" marL="0" rtl="0" algn="l">
              <a:spcBef>
                <a:spcPts val="200"/>
              </a:spcBef>
              <a:spcAft>
                <a:spcPts val="0"/>
              </a:spcAft>
              <a:buNone/>
            </a:pPr>
            <a:r>
              <a:rPr lang="sv" sz="1100">
                <a:solidFill>
                  <a:schemeClr val="lt1"/>
                </a:solidFill>
                <a:latin typeface="Calibri"/>
                <a:ea typeface="Calibri"/>
                <a:cs typeface="Calibri"/>
                <a:sym typeface="Calibri"/>
              </a:rPr>
              <a:t>Sekr. Peter Nolbrant</a:t>
            </a:r>
            <a:r>
              <a:rPr lang="sv" sz="1100">
                <a:solidFill>
                  <a:schemeClr val="dk1"/>
                </a:solidFill>
                <a:latin typeface="Calibri"/>
                <a:ea typeface="Calibri"/>
                <a:cs typeface="Calibri"/>
                <a:sym typeface="Calibri"/>
              </a:rPr>
              <a:t> </a:t>
            </a:r>
            <a:r>
              <a:rPr lang="sv" sz="1100" u="sng">
                <a:solidFill>
                  <a:srgbClr val="CFE2F3"/>
                </a:solidFill>
                <a:latin typeface="Calibri"/>
                <a:ea typeface="Calibri"/>
                <a:cs typeface="Calibri"/>
                <a:sym typeface="Calibri"/>
                <a:hlinkClick r:id="rId6">
                  <a:extLst>
                    <a:ext uri="{A12FA001-AC4F-418D-AE19-62706E023703}">
                      <ahyp:hlinkClr val="tx"/>
                    </a:ext>
                  </a:extLst>
                </a:hlinkClick>
              </a:rPr>
              <a:t>biodivers@icloud.com</a:t>
            </a:r>
            <a:r>
              <a:rPr lang="sv" sz="1100">
                <a:solidFill>
                  <a:schemeClr val="dk1"/>
                </a:solidFill>
                <a:latin typeface="Calibri"/>
                <a:ea typeface="Calibri"/>
                <a:cs typeface="Calibri"/>
                <a:sym typeface="Calibri"/>
              </a:rPr>
              <a:t> </a:t>
            </a:r>
            <a:r>
              <a:rPr lang="sv" sz="1100">
                <a:solidFill>
                  <a:schemeClr val="lt1"/>
                </a:solidFill>
                <a:latin typeface="Calibri"/>
                <a:ea typeface="Calibri"/>
                <a:cs typeface="Calibri"/>
                <a:sym typeface="Calibri"/>
              </a:rPr>
              <a:t>076 – 811 46 07 </a:t>
            </a:r>
            <a:endParaRPr sz="11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bäck och fåglar - 2020-12-15 20.21.m4a" id="185" name="Google Shape;185;p30"/>
          <p:cNvPicPr preferRelativeResize="0"/>
          <p:nvPr/>
        </p:nvPicPr>
        <p:blipFill rotWithShape="1">
          <a:blip r:embed="rId3">
            <a:alphaModFix/>
          </a:blip>
          <a:srcRect b="0" l="0" r="0" t="0"/>
          <a:stretch/>
        </p:blipFill>
        <p:spPr>
          <a:xfrm>
            <a:off x="4267200" y="2266950"/>
            <a:ext cx="609600" cy="609600"/>
          </a:xfrm>
          <a:prstGeom prst="rect">
            <a:avLst/>
          </a:prstGeom>
          <a:noFill/>
          <a:ln>
            <a:noFill/>
          </a:ln>
        </p:spPr>
      </p:pic>
      <p:pic>
        <p:nvPicPr>
          <p:cNvPr descr="P1000989.JPG" id="186" name="Google Shape;186;p30"/>
          <p:cNvPicPr preferRelativeResize="0"/>
          <p:nvPr/>
        </p:nvPicPr>
        <p:blipFill rotWithShape="1">
          <a:blip r:embed="rId4">
            <a:alphaModFix/>
          </a:blip>
          <a:srcRect b="0" l="0" r="0" t="0"/>
          <a:stretch/>
        </p:blipFill>
        <p:spPr>
          <a:xfrm>
            <a:off x="0" y="-562324"/>
            <a:ext cx="9171385" cy="5705824"/>
          </a:xfrm>
          <a:prstGeom prst="rect">
            <a:avLst/>
          </a:prstGeom>
          <a:noFill/>
          <a:ln>
            <a:noFill/>
          </a:ln>
        </p:spPr>
      </p:pic>
      <p:sp>
        <p:nvSpPr>
          <p:cNvPr id="187" name="Google Shape;187;p30"/>
          <p:cNvSpPr txBox="1"/>
          <p:nvPr/>
        </p:nvSpPr>
        <p:spPr>
          <a:xfrm>
            <a:off x="6963041" y="4524375"/>
            <a:ext cx="4698206" cy="3452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Sandaredsån (Borås)</a:t>
            </a:r>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193" name="Google Shape;193;p3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descr="rP1010092.JPG" id="194" name="Google Shape;194;p31"/>
          <p:cNvPicPr preferRelativeResize="0"/>
          <p:nvPr/>
        </p:nvPicPr>
        <p:blipFill rotWithShape="1">
          <a:blip r:embed="rId3">
            <a:alphaModFix/>
          </a:blip>
          <a:srcRect b="0" l="0" r="0" t="0"/>
          <a:stretch/>
        </p:blipFill>
        <p:spPr>
          <a:xfrm>
            <a:off x="0" y="-215896"/>
            <a:ext cx="9144000" cy="6858000"/>
          </a:xfrm>
          <a:prstGeom prst="rect">
            <a:avLst/>
          </a:prstGeom>
          <a:noFill/>
          <a:ln>
            <a:noFill/>
          </a:ln>
        </p:spPr>
      </p:pic>
      <p:sp>
        <p:nvSpPr>
          <p:cNvPr id="195" name="Google Shape;195;p31"/>
          <p:cNvSpPr txBox="1"/>
          <p:nvPr/>
        </p:nvSpPr>
        <p:spPr>
          <a:xfrm>
            <a:off x="464980" y="4352301"/>
            <a:ext cx="6226152"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Sörån (Bollebygd)</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IMG_6681b.jpg" id="200" name="Google Shape;200;p32"/>
          <p:cNvPicPr preferRelativeResize="0"/>
          <p:nvPr/>
        </p:nvPicPr>
        <p:blipFill rotWithShape="1">
          <a:blip r:embed="rId3">
            <a:alphaModFix/>
          </a:blip>
          <a:srcRect b="0" l="0" r="0" t="0"/>
          <a:stretch/>
        </p:blipFill>
        <p:spPr>
          <a:xfrm>
            <a:off x="0" y="0"/>
            <a:ext cx="9815840" cy="5143500"/>
          </a:xfrm>
          <a:prstGeom prst="rect">
            <a:avLst/>
          </a:prstGeom>
          <a:noFill/>
          <a:ln>
            <a:noFill/>
          </a:ln>
        </p:spPr>
      </p:pic>
      <p:sp>
        <p:nvSpPr>
          <p:cNvPr id="201" name="Google Shape;201;p32"/>
          <p:cNvSpPr txBox="1"/>
          <p:nvPr/>
        </p:nvSpPr>
        <p:spPr>
          <a:xfrm>
            <a:off x="464980" y="4352301"/>
            <a:ext cx="6226152"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Rammsjöbäckens utlopp i Storån (Härryda)</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208" name="Google Shape;208;p3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descr="IMG_0200b.jpg" id="209" name="Google Shape;209;p3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10" name="Google Shape;210;p33"/>
          <p:cNvSpPr txBox="1"/>
          <p:nvPr/>
        </p:nvSpPr>
        <p:spPr>
          <a:xfrm>
            <a:off x="464980" y="4352301"/>
            <a:ext cx="6226152"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Storån vid Bosgården (Mark)</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217" name="Google Shape;217;p3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descr="Macintosh HD:Users:peternolbrant:Documents:2015:Lygnerns norra branter:Resultat:Bilder rapport :IMG_9607.jpg" id="218" name="Google Shape;218;p34"/>
          <p:cNvPicPr preferRelativeResize="0"/>
          <p:nvPr/>
        </p:nvPicPr>
        <p:blipFill rotWithShape="1">
          <a:blip r:embed="rId3">
            <a:alphaModFix/>
          </a:blip>
          <a:srcRect b="0" l="0" r="0" t="0"/>
          <a:stretch/>
        </p:blipFill>
        <p:spPr>
          <a:xfrm>
            <a:off x="-2368" y="-369278"/>
            <a:ext cx="9146368" cy="6963508"/>
          </a:xfrm>
          <a:prstGeom prst="rect">
            <a:avLst/>
          </a:prstGeom>
          <a:noFill/>
          <a:ln>
            <a:noFill/>
          </a:ln>
        </p:spPr>
      </p:pic>
      <p:sp>
        <p:nvSpPr>
          <p:cNvPr id="219" name="Google Shape;219;p34"/>
          <p:cNvSpPr txBox="1"/>
          <p:nvPr/>
        </p:nvSpPr>
        <p:spPr>
          <a:xfrm>
            <a:off x="1445055" y="4624388"/>
            <a:ext cx="4698206" cy="3452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Storåns utflöde i Lygnern (Mark)</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En bild som visar träd, utomhus, himmel, vatten&#10;&#10;Automatiskt genererad beskrivning" id="225" name="Google Shape;225;p35"/>
          <p:cNvPicPr preferRelativeResize="0"/>
          <p:nvPr/>
        </p:nvPicPr>
        <p:blipFill rotWithShape="1">
          <a:blip r:embed="rId3">
            <a:alphaModFix/>
          </a:blip>
          <a:srcRect b="0" l="0" r="0" t="0"/>
          <a:stretch/>
        </p:blipFill>
        <p:spPr>
          <a:xfrm>
            <a:off x="0" y="-47737"/>
            <a:ext cx="9198795" cy="5270368"/>
          </a:xfrm>
          <a:prstGeom prst="rect">
            <a:avLst/>
          </a:prstGeom>
          <a:noFill/>
          <a:ln>
            <a:noFill/>
          </a:ln>
        </p:spPr>
      </p:pic>
      <p:sp>
        <p:nvSpPr>
          <p:cNvPr id="226" name="Google Shape;226;p35"/>
          <p:cNvSpPr txBox="1"/>
          <p:nvPr/>
        </p:nvSpPr>
        <p:spPr>
          <a:xfrm>
            <a:off x="242888" y="4624388"/>
            <a:ext cx="4698206" cy="3452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sv" sz="1800" u="none" cap="none" strike="noStrike">
                <a:solidFill>
                  <a:schemeClr val="lt1"/>
                </a:solidFill>
                <a:latin typeface="Calibri"/>
                <a:ea typeface="Calibri"/>
                <a:cs typeface="Calibri"/>
                <a:sym typeface="Calibri"/>
              </a:rPr>
              <a:t>Lygnern från Fjärås bräcka (Kungsbacka)</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